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53"/>
  </p:notesMasterIdLst>
  <p:handoutMasterIdLst>
    <p:handoutMasterId r:id="rId54"/>
  </p:handoutMasterIdLst>
  <p:sldIdLst>
    <p:sldId id="256" r:id="rId2"/>
    <p:sldId id="257" r:id="rId3"/>
    <p:sldId id="271" r:id="rId4"/>
    <p:sldId id="272" r:id="rId5"/>
    <p:sldId id="306" r:id="rId6"/>
    <p:sldId id="307" r:id="rId7"/>
    <p:sldId id="308" r:id="rId8"/>
    <p:sldId id="341" r:id="rId9"/>
    <p:sldId id="343" r:id="rId10"/>
    <p:sldId id="338" r:id="rId11"/>
    <p:sldId id="339" r:id="rId12"/>
    <p:sldId id="342" r:id="rId13"/>
    <p:sldId id="344" r:id="rId14"/>
    <p:sldId id="328" r:id="rId15"/>
    <p:sldId id="310" r:id="rId16"/>
    <p:sldId id="309" r:id="rId17"/>
    <p:sldId id="311" r:id="rId18"/>
    <p:sldId id="273" r:id="rId19"/>
    <p:sldId id="312" r:id="rId20"/>
    <p:sldId id="313" r:id="rId21"/>
    <p:sldId id="314" r:id="rId22"/>
    <p:sldId id="349" r:id="rId23"/>
    <p:sldId id="333" r:id="rId24"/>
    <p:sldId id="285" r:id="rId25"/>
    <p:sldId id="334" r:id="rId26"/>
    <p:sldId id="302" r:id="rId27"/>
    <p:sldId id="351" r:id="rId28"/>
    <p:sldId id="322" r:id="rId29"/>
    <p:sldId id="323" r:id="rId30"/>
    <p:sldId id="282" r:id="rId31"/>
    <p:sldId id="325" r:id="rId32"/>
    <p:sldId id="337" r:id="rId33"/>
    <p:sldId id="279" r:id="rId34"/>
    <p:sldId id="329" r:id="rId35"/>
    <p:sldId id="330" r:id="rId36"/>
    <p:sldId id="331" r:id="rId37"/>
    <p:sldId id="332" r:id="rId38"/>
    <p:sldId id="336" r:id="rId39"/>
    <p:sldId id="280" r:id="rId40"/>
    <p:sldId id="277" r:id="rId41"/>
    <p:sldId id="324" r:id="rId42"/>
    <p:sldId id="274" r:id="rId43"/>
    <p:sldId id="275" r:id="rId44"/>
    <p:sldId id="335" r:id="rId45"/>
    <p:sldId id="281" r:id="rId46"/>
    <p:sldId id="327" r:id="rId47"/>
    <p:sldId id="346" r:id="rId48"/>
    <p:sldId id="345" r:id="rId49"/>
    <p:sldId id="348" r:id="rId50"/>
    <p:sldId id="347" r:id="rId51"/>
    <p:sldId id="350" r:id="rId5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8" d="100"/>
          <a:sy n="78" d="100"/>
        </p:scale>
        <p:origin x="36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7"/>
    </p:cViewPr>
  </p:sorterViewPr>
  <p:notesViewPr>
    <p:cSldViewPr>
      <p:cViewPr varScale="1">
        <p:scale>
          <a:sx n="82" d="100"/>
          <a:sy n="82" d="100"/>
        </p:scale>
        <p:origin x="-2016"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013D2-0F52-4983-B140-80599E0C6A8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7005E54-A954-4CD8-A147-DF84BA015DCC}">
      <dgm:prSet/>
      <dgm:spPr/>
      <dgm:t>
        <a:bodyPr/>
        <a:lstStyle/>
        <a:p>
          <a:r>
            <a:rPr lang="en-US"/>
            <a:t>Educate</a:t>
          </a:r>
        </a:p>
      </dgm:t>
    </dgm:pt>
    <dgm:pt modelId="{7660B9BF-0381-4E9D-B1C5-CAFF6FBC59C0}" type="parTrans" cxnId="{D08C13DB-507A-494C-A033-22F38C8A5E6D}">
      <dgm:prSet/>
      <dgm:spPr/>
      <dgm:t>
        <a:bodyPr/>
        <a:lstStyle/>
        <a:p>
          <a:endParaRPr lang="en-US"/>
        </a:p>
      </dgm:t>
    </dgm:pt>
    <dgm:pt modelId="{44F25653-B3E2-4A19-AE2E-DEA1C54936F5}" type="sibTrans" cxnId="{D08C13DB-507A-494C-A033-22F38C8A5E6D}">
      <dgm:prSet/>
      <dgm:spPr/>
      <dgm:t>
        <a:bodyPr/>
        <a:lstStyle/>
        <a:p>
          <a:endParaRPr lang="en-US"/>
        </a:p>
      </dgm:t>
    </dgm:pt>
    <dgm:pt modelId="{9367A807-F77E-4CCE-A9A0-F7DAF3A0B618}">
      <dgm:prSet/>
      <dgm:spPr/>
      <dgm:t>
        <a:bodyPr/>
        <a:lstStyle/>
        <a:p>
          <a:r>
            <a:rPr lang="en-US"/>
            <a:t>Educate participants about ergonomics in the construction industry. </a:t>
          </a:r>
        </a:p>
      </dgm:t>
    </dgm:pt>
    <dgm:pt modelId="{6643087C-FE77-4739-889E-F89B867FF98C}" type="parTrans" cxnId="{A36B6752-EB5C-4DAC-9D40-67A958B62FAE}">
      <dgm:prSet/>
      <dgm:spPr/>
      <dgm:t>
        <a:bodyPr/>
        <a:lstStyle/>
        <a:p>
          <a:endParaRPr lang="en-US"/>
        </a:p>
      </dgm:t>
    </dgm:pt>
    <dgm:pt modelId="{373B9A19-6F56-419E-9068-B0BD77DB61D5}" type="sibTrans" cxnId="{A36B6752-EB5C-4DAC-9D40-67A958B62FAE}">
      <dgm:prSet/>
      <dgm:spPr/>
      <dgm:t>
        <a:bodyPr/>
        <a:lstStyle/>
        <a:p>
          <a:endParaRPr lang="en-US"/>
        </a:p>
      </dgm:t>
    </dgm:pt>
    <dgm:pt modelId="{A03CB2EC-69B1-41E7-84A1-A9D95552AB5B}">
      <dgm:prSet/>
      <dgm:spPr/>
      <dgm:t>
        <a:bodyPr/>
        <a:lstStyle/>
        <a:p>
          <a:r>
            <a:rPr lang="en-US"/>
            <a:t>Identify</a:t>
          </a:r>
        </a:p>
      </dgm:t>
    </dgm:pt>
    <dgm:pt modelId="{CEB242AA-DE02-430C-B1BA-C4A22A049408}" type="parTrans" cxnId="{CE0D3C10-7CE2-40C0-A4AE-78E306A78256}">
      <dgm:prSet/>
      <dgm:spPr/>
      <dgm:t>
        <a:bodyPr/>
        <a:lstStyle/>
        <a:p>
          <a:endParaRPr lang="en-US"/>
        </a:p>
      </dgm:t>
    </dgm:pt>
    <dgm:pt modelId="{8009030C-0895-4B4F-BC58-704FE59596C1}" type="sibTrans" cxnId="{CE0D3C10-7CE2-40C0-A4AE-78E306A78256}">
      <dgm:prSet/>
      <dgm:spPr/>
      <dgm:t>
        <a:bodyPr/>
        <a:lstStyle/>
        <a:p>
          <a:endParaRPr lang="en-US"/>
        </a:p>
      </dgm:t>
    </dgm:pt>
    <dgm:pt modelId="{68BCF33C-E8A7-45FA-A9C2-B196B4E4770C}">
      <dgm:prSet/>
      <dgm:spPr/>
      <dgm:t>
        <a:bodyPr/>
        <a:lstStyle/>
        <a:p>
          <a:r>
            <a:rPr lang="en-US"/>
            <a:t>Identify common hazards and opportunities for improvement.</a:t>
          </a:r>
        </a:p>
      </dgm:t>
    </dgm:pt>
    <dgm:pt modelId="{49933B1A-E833-46F1-BF52-3ECE759908B3}" type="parTrans" cxnId="{008DC537-384E-45AB-A2E4-5343E37A87E1}">
      <dgm:prSet/>
      <dgm:spPr/>
      <dgm:t>
        <a:bodyPr/>
        <a:lstStyle/>
        <a:p>
          <a:endParaRPr lang="en-US"/>
        </a:p>
      </dgm:t>
    </dgm:pt>
    <dgm:pt modelId="{C12CE19B-F964-4FA9-8F77-0F2FAA758E9A}" type="sibTrans" cxnId="{008DC537-384E-45AB-A2E4-5343E37A87E1}">
      <dgm:prSet/>
      <dgm:spPr/>
      <dgm:t>
        <a:bodyPr/>
        <a:lstStyle/>
        <a:p>
          <a:endParaRPr lang="en-US"/>
        </a:p>
      </dgm:t>
    </dgm:pt>
    <dgm:pt modelId="{42333121-83BC-40BF-929B-2A140CC7DCA7}">
      <dgm:prSet/>
      <dgm:spPr/>
      <dgm:t>
        <a:bodyPr/>
        <a:lstStyle/>
        <a:p>
          <a:r>
            <a:rPr lang="en-US"/>
            <a:t>Provide</a:t>
          </a:r>
        </a:p>
      </dgm:t>
    </dgm:pt>
    <dgm:pt modelId="{08F811F1-5004-40FC-9F4C-661269694B79}" type="parTrans" cxnId="{C4CCFDFD-2C70-4904-A545-7737C046CBCF}">
      <dgm:prSet/>
      <dgm:spPr/>
      <dgm:t>
        <a:bodyPr/>
        <a:lstStyle/>
        <a:p>
          <a:endParaRPr lang="en-US"/>
        </a:p>
      </dgm:t>
    </dgm:pt>
    <dgm:pt modelId="{B881BD72-E54D-45E0-A447-B66255FFA448}" type="sibTrans" cxnId="{C4CCFDFD-2C70-4904-A545-7737C046CBCF}">
      <dgm:prSet/>
      <dgm:spPr/>
      <dgm:t>
        <a:bodyPr/>
        <a:lstStyle/>
        <a:p>
          <a:endParaRPr lang="en-US"/>
        </a:p>
      </dgm:t>
    </dgm:pt>
    <dgm:pt modelId="{966F5F2C-5C6A-4C91-B759-F24A89D956E9}">
      <dgm:prSet/>
      <dgm:spPr/>
      <dgm:t>
        <a:bodyPr/>
        <a:lstStyle/>
        <a:p>
          <a:r>
            <a:rPr lang="en-US"/>
            <a:t>Provide practical tips for reducing workplace injuries.</a:t>
          </a:r>
        </a:p>
      </dgm:t>
    </dgm:pt>
    <dgm:pt modelId="{4D10E47E-9D59-4181-89C4-1D087F01B7F4}" type="parTrans" cxnId="{5FDA4E82-DAD1-4E85-85D7-3DF19BA34712}">
      <dgm:prSet/>
      <dgm:spPr/>
      <dgm:t>
        <a:bodyPr/>
        <a:lstStyle/>
        <a:p>
          <a:endParaRPr lang="en-US"/>
        </a:p>
      </dgm:t>
    </dgm:pt>
    <dgm:pt modelId="{6F68DB01-4C91-4F81-B15B-C5895876070C}" type="sibTrans" cxnId="{5FDA4E82-DAD1-4E85-85D7-3DF19BA34712}">
      <dgm:prSet/>
      <dgm:spPr/>
      <dgm:t>
        <a:bodyPr/>
        <a:lstStyle/>
        <a:p>
          <a:endParaRPr lang="en-US"/>
        </a:p>
      </dgm:t>
    </dgm:pt>
    <dgm:pt modelId="{8E9B83CD-C449-480C-9C39-2CA079C4DD2B}" type="pres">
      <dgm:prSet presAssocID="{984013D2-0F52-4983-B140-80599E0C6A84}" presName="vert0" presStyleCnt="0">
        <dgm:presLayoutVars>
          <dgm:dir/>
          <dgm:animOne val="branch"/>
          <dgm:animLvl val="lvl"/>
        </dgm:presLayoutVars>
      </dgm:prSet>
      <dgm:spPr/>
    </dgm:pt>
    <dgm:pt modelId="{87A3BD37-F5C7-4AFF-8AF7-64222E2DB755}" type="pres">
      <dgm:prSet presAssocID="{77005E54-A954-4CD8-A147-DF84BA015DCC}" presName="thickLine" presStyleLbl="alignNode1" presStyleIdx="0" presStyleCnt="3"/>
      <dgm:spPr/>
    </dgm:pt>
    <dgm:pt modelId="{B81691FA-5615-4D7F-B614-EB2C764D1246}" type="pres">
      <dgm:prSet presAssocID="{77005E54-A954-4CD8-A147-DF84BA015DCC}" presName="horz1" presStyleCnt="0"/>
      <dgm:spPr/>
    </dgm:pt>
    <dgm:pt modelId="{ECEC4E50-87F8-4CFB-8021-9D6C34E640A8}" type="pres">
      <dgm:prSet presAssocID="{77005E54-A954-4CD8-A147-DF84BA015DCC}" presName="tx1" presStyleLbl="revTx" presStyleIdx="0" presStyleCnt="6"/>
      <dgm:spPr/>
    </dgm:pt>
    <dgm:pt modelId="{48869249-5BC2-4986-9207-8F85983D22E5}" type="pres">
      <dgm:prSet presAssocID="{77005E54-A954-4CD8-A147-DF84BA015DCC}" presName="vert1" presStyleCnt="0"/>
      <dgm:spPr/>
    </dgm:pt>
    <dgm:pt modelId="{F05A285E-4D7C-4C86-8696-C179204DDD7F}" type="pres">
      <dgm:prSet presAssocID="{9367A807-F77E-4CCE-A9A0-F7DAF3A0B618}" presName="vertSpace2a" presStyleCnt="0"/>
      <dgm:spPr/>
    </dgm:pt>
    <dgm:pt modelId="{4B8B6811-8302-422B-8F80-B128FC59FF4B}" type="pres">
      <dgm:prSet presAssocID="{9367A807-F77E-4CCE-A9A0-F7DAF3A0B618}" presName="horz2" presStyleCnt="0"/>
      <dgm:spPr/>
    </dgm:pt>
    <dgm:pt modelId="{5C53F4B9-22C7-47A0-A59C-55C4448352B6}" type="pres">
      <dgm:prSet presAssocID="{9367A807-F77E-4CCE-A9A0-F7DAF3A0B618}" presName="horzSpace2" presStyleCnt="0"/>
      <dgm:spPr/>
    </dgm:pt>
    <dgm:pt modelId="{2F073F31-6467-42FE-B8B3-144489F9ACCD}" type="pres">
      <dgm:prSet presAssocID="{9367A807-F77E-4CCE-A9A0-F7DAF3A0B618}" presName="tx2" presStyleLbl="revTx" presStyleIdx="1" presStyleCnt="6"/>
      <dgm:spPr/>
    </dgm:pt>
    <dgm:pt modelId="{D5511854-DF26-4370-BE5B-575A825443BA}" type="pres">
      <dgm:prSet presAssocID="{9367A807-F77E-4CCE-A9A0-F7DAF3A0B618}" presName="vert2" presStyleCnt="0"/>
      <dgm:spPr/>
    </dgm:pt>
    <dgm:pt modelId="{433C41EB-4ECF-4549-AB2D-7D5F057369F5}" type="pres">
      <dgm:prSet presAssocID="{9367A807-F77E-4CCE-A9A0-F7DAF3A0B618}" presName="thinLine2b" presStyleLbl="callout" presStyleIdx="0" presStyleCnt="3"/>
      <dgm:spPr/>
    </dgm:pt>
    <dgm:pt modelId="{9C3CFF9F-EF6D-4E7F-8B37-ACA6F6C950DD}" type="pres">
      <dgm:prSet presAssocID="{9367A807-F77E-4CCE-A9A0-F7DAF3A0B618}" presName="vertSpace2b" presStyleCnt="0"/>
      <dgm:spPr/>
    </dgm:pt>
    <dgm:pt modelId="{B880A93B-A24F-47B0-AF92-3B335A46EF4D}" type="pres">
      <dgm:prSet presAssocID="{A03CB2EC-69B1-41E7-84A1-A9D95552AB5B}" presName="thickLine" presStyleLbl="alignNode1" presStyleIdx="1" presStyleCnt="3"/>
      <dgm:spPr/>
    </dgm:pt>
    <dgm:pt modelId="{56113E17-3FA9-4A49-98BE-926A69EDF507}" type="pres">
      <dgm:prSet presAssocID="{A03CB2EC-69B1-41E7-84A1-A9D95552AB5B}" presName="horz1" presStyleCnt="0"/>
      <dgm:spPr/>
    </dgm:pt>
    <dgm:pt modelId="{E14F2A2E-106A-4204-89F0-01DE1E1C3351}" type="pres">
      <dgm:prSet presAssocID="{A03CB2EC-69B1-41E7-84A1-A9D95552AB5B}" presName="tx1" presStyleLbl="revTx" presStyleIdx="2" presStyleCnt="6"/>
      <dgm:spPr/>
    </dgm:pt>
    <dgm:pt modelId="{76C0AF55-35BD-49D2-B12C-F1CAC26E9FB1}" type="pres">
      <dgm:prSet presAssocID="{A03CB2EC-69B1-41E7-84A1-A9D95552AB5B}" presName="vert1" presStyleCnt="0"/>
      <dgm:spPr/>
    </dgm:pt>
    <dgm:pt modelId="{4E97CD5A-A9FA-4B06-9245-00AAD8092D3E}" type="pres">
      <dgm:prSet presAssocID="{68BCF33C-E8A7-45FA-A9C2-B196B4E4770C}" presName="vertSpace2a" presStyleCnt="0"/>
      <dgm:spPr/>
    </dgm:pt>
    <dgm:pt modelId="{A375D7CC-9350-45DF-A1AD-207243F62F98}" type="pres">
      <dgm:prSet presAssocID="{68BCF33C-E8A7-45FA-A9C2-B196B4E4770C}" presName="horz2" presStyleCnt="0"/>
      <dgm:spPr/>
    </dgm:pt>
    <dgm:pt modelId="{9A0CADE1-8551-4A10-BB1E-DED431A819A1}" type="pres">
      <dgm:prSet presAssocID="{68BCF33C-E8A7-45FA-A9C2-B196B4E4770C}" presName="horzSpace2" presStyleCnt="0"/>
      <dgm:spPr/>
    </dgm:pt>
    <dgm:pt modelId="{333AF86A-D283-4194-9582-0C85BFB66684}" type="pres">
      <dgm:prSet presAssocID="{68BCF33C-E8A7-45FA-A9C2-B196B4E4770C}" presName="tx2" presStyleLbl="revTx" presStyleIdx="3" presStyleCnt="6"/>
      <dgm:spPr/>
    </dgm:pt>
    <dgm:pt modelId="{D31029D8-3B57-41DB-8A8B-73040CB3866E}" type="pres">
      <dgm:prSet presAssocID="{68BCF33C-E8A7-45FA-A9C2-B196B4E4770C}" presName="vert2" presStyleCnt="0"/>
      <dgm:spPr/>
    </dgm:pt>
    <dgm:pt modelId="{349A95A3-DCFA-4A18-B5CA-1D8351436E19}" type="pres">
      <dgm:prSet presAssocID="{68BCF33C-E8A7-45FA-A9C2-B196B4E4770C}" presName="thinLine2b" presStyleLbl="callout" presStyleIdx="1" presStyleCnt="3"/>
      <dgm:spPr/>
    </dgm:pt>
    <dgm:pt modelId="{5EC29E56-2CD1-4E98-8E7A-441B2E806EDD}" type="pres">
      <dgm:prSet presAssocID="{68BCF33C-E8A7-45FA-A9C2-B196B4E4770C}" presName="vertSpace2b" presStyleCnt="0"/>
      <dgm:spPr/>
    </dgm:pt>
    <dgm:pt modelId="{C60B9467-EC11-4B3B-BD96-A7195A30A785}" type="pres">
      <dgm:prSet presAssocID="{42333121-83BC-40BF-929B-2A140CC7DCA7}" presName="thickLine" presStyleLbl="alignNode1" presStyleIdx="2" presStyleCnt="3"/>
      <dgm:spPr/>
    </dgm:pt>
    <dgm:pt modelId="{BBA983C4-B267-4C8C-B6EE-32864E630998}" type="pres">
      <dgm:prSet presAssocID="{42333121-83BC-40BF-929B-2A140CC7DCA7}" presName="horz1" presStyleCnt="0"/>
      <dgm:spPr/>
    </dgm:pt>
    <dgm:pt modelId="{AB8016FB-FCEE-4ABB-A3A8-F1046AF7A858}" type="pres">
      <dgm:prSet presAssocID="{42333121-83BC-40BF-929B-2A140CC7DCA7}" presName="tx1" presStyleLbl="revTx" presStyleIdx="4" presStyleCnt="6"/>
      <dgm:spPr/>
    </dgm:pt>
    <dgm:pt modelId="{E1171B34-4F22-428A-87B8-DF942F5CBD21}" type="pres">
      <dgm:prSet presAssocID="{42333121-83BC-40BF-929B-2A140CC7DCA7}" presName="vert1" presStyleCnt="0"/>
      <dgm:spPr/>
    </dgm:pt>
    <dgm:pt modelId="{F7A953DD-4E17-468C-BD81-5A3FE34073AC}" type="pres">
      <dgm:prSet presAssocID="{966F5F2C-5C6A-4C91-B759-F24A89D956E9}" presName="vertSpace2a" presStyleCnt="0"/>
      <dgm:spPr/>
    </dgm:pt>
    <dgm:pt modelId="{923E60BB-EE28-4B02-8D4F-FC0E9AA16B47}" type="pres">
      <dgm:prSet presAssocID="{966F5F2C-5C6A-4C91-B759-F24A89D956E9}" presName="horz2" presStyleCnt="0"/>
      <dgm:spPr/>
    </dgm:pt>
    <dgm:pt modelId="{9A38833B-4C5F-4067-9B18-FA4CD090E9D3}" type="pres">
      <dgm:prSet presAssocID="{966F5F2C-5C6A-4C91-B759-F24A89D956E9}" presName="horzSpace2" presStyleCnt="0"/>
      <dgm:spPr/>
    </dgm:pt>
    <dgm:pt modelId="{EC4EBA3C-21BD-4EEB-AEEF-C167A132C736}" type="pres">
      <dgm:prSet presAssocID="{966F5F2C-5C6A-4C91-B759-F24A89D956E9}" presName="tx2" presStyleLbl="revTx" presStyleIdx="5" presStyleCnt="6"/>
      <dgm:spPr/>
    </dgm:pt>
    <dgm:pt modelId="{E216EB96-E2F0-483E-BDCE-D497963E88CC}" type="pres">
      <dgm:prSet presAssocID="{966F5F2C-5C6A-4C91-B759-F24A89D956E9}" presName="vert2" presStyleCnt="0"/>
      <dgm:spPr/>
    </dgm:pt>
    <dgm:pt modelId="{1791299C-923B-461D-80B6-AEBD79F3E515}" type="pres">
      <dgm:prSet presAssocID="{966F5F2C-5C6A-4C91-B759-F24A89D956E9}" presName="thinLine2b" presStyleLbl="callout" presStyleIdx="2" presStyleCnt="3"/>
      <dgm:spPr/>
    </dgm:pt>
    <dgm:pt modelId="{947264FF-510A-4115-B43A-AE7286B4C525}" type="pres">
      <dgm:prSet presAssocID="{966F5F2C-5C6A-4C91-B759-F24A89D956E9}" presName="vertSpace2b" presStyleCnt="0"/>
      <dgm:spPr/>
    </dgm:pt>
  </dgm:ptLst>
  <dgm:cxnLst>
    <dgm:cxn modelId="{CE0D3C10-7CE2-40C0-A4AE-78E306A78256}" srcId="{984013D2-0F52-4983-B140-80599E0C6A84}" destId="{A03CB2EC-69B1-41E7-84A1-A9D95552AB5B}" srcOrd="1" destOrd="0" parTransId="{CEB242AA-DE02-430C-B1BA-C4A22A049408}" sibTransId="{8009030C-0895-4B4F-BC58-704FE59596C1}"/>
    <dgm:cxn modelId="{5C6E2020-BF5E-49FC-B40F-6FA7A171813C}" type="presOf" srcId="{77005E54-A954-4CD8-A147-DF84BA015DCC}" destId="{ECEC4E50-87F8-4CFB-8021-9D6C34E640A8}" srcOrd="0" destOrd="0" presId="urn:microsoft.com/office/officeart/2008/layout/LinedList"/>
    <dgm:cxn modelId="{008DC537-384E-45AB-A2E4-5343E37A87E1}" srcId="{A03CB2EC-69B1-41E7-84A1-A9D95552AB5B}" destId="{68BCF33C-E8A7-45FA-A9C2-B196B4E4770C}" srcOrd="0" destOrd="0" parTransId="{49933B1A-E833-46F1-BF52-3ECE759908B3}" sibTransId="{C12CE19B-F964-4FA9-8F77-0F2FAA758E9A}"/>
    <dgm:cxn modelId="{73652B71-D340-45F4-AB23-3883C936A0C1}" type="presOf" srcId="{9367A807-F77E-4CCE-A9A0-F7DAF3A0B618}" destId="{2F073F31-6467-42FE-B8B3-144489F9ACCD}" srcOrd="0" destOrd="0" presId="urn:microsoft.com/office/officeart/2008/layout/LinedList"/>
    <dgm:cxn modelId="{A36B6752-EB5C-4DAC-9D40-67A958B62FAE}" srcId="{77005E54-A954-4CD8-A147-DF84BA015DCC}" destId="{9367A807-F77E-4CCE-A9A0-F7DAF3A0B618}" srcOrd="0" destOrd="0" parTransId="{6643087C-FE77-4739-889E-F89B867FF98C}" sibTransId="{373B9A19-6F56-419E-9068-B0BD77DB61D5}"/>
    <dgm:cxn modelId="{C389BC52-8703-4C7A-9131-A30E3AAE9007}" type="presOf" srcId="{68BCF33C-E8A7-45FA-A9C2-B196B4E4770C}" destId="{333AF86A-D283-4194-9582-0C85BFB66684}" srcOrd="0" destOrd="0" presId="urn:microsoft.com/office/officeart/2008/layout/LinedList"/>
    <dgm:cxn modelId="{E0683755-2A3B-41D6-8302-2D26886B7870}" type="presOf" srcId="{42333121-83BC-40BF-929B-2A140CC7DCA7}" destId="{AB8016FB-FCEE-4ABB-A3A8-F1046AF7A858}" srcOrd="0" destOrd="0" presId="urn:microsoft.com/office/officeart/2008/layout/LinedList"/>
    <dgm:cxn modelId="{5FDA4E82-DAD1-4E85-85D7-3DF19BA34712}" srcId="{42333121-83BC-40BF-929B-2A140CC7DCA7}" destId="{966F5F2C-5C6A-4C91-B759-F24A89D956E9}" srcOrd="0" destOrd="0" parTransId="{4D10E47E-9D59-4181-89C4-1D087F01B7F4}" sibTransId="{6F68DB01-4C91-4F81-B15B-C5895876070C}"/>
    <dgm:cxn modelId="{A50C9CB4-0DC5-4EC4-85FA-00F4FE1A5DCC}" type="presOf" srcId="{984013D2-0F52-4983-B140-80599E0C6A84}" destId="{8E9B83CD-C449-480C-9C39-2CA079C4DD2B}" srcOrd="0" destOrd="0" presId="urn:microsoft.com/office/officeart/2008/layout/LinedList"/>
    <dgm:cxn modelId="{16ED8FD3-B521-4192-9DA2-431815FDFACD}" type="presOf" srcId="{A03CB2EC-69B1-41E7-84A1-A9D95552AB5B}" destId="{E14F2A2E-106A-4204-89F0-01DE1E1C3351}" srcOrd="0" destOrd="0" presId="urn:microsoft.com/office/officeart/2008/layout/LinedList"/>
    <dgm:cxn modelId="{D08C13DB-507A-494C-A033-22F38C8A5E6D}" srcId="{984013D2-0F52-4983-B140-80599E0C6A84}" destId="{77005E54-A954-4CD8-A147-DF84BA015DCC}" srcOrd="0" destOrd="0" parTransId="{7660B9BF-0381-4E9D-B1C5-CAFF6FBC59C0}" sibTransId="{44F25653-B3E2-4A19-AE2E-DEA1C54936F5}"/>
    <dgm:cxn modelId="{91BAC6E3-E389-47EB-B069-68743CACCBD1}" type="presOf" srcId="{966F5F2C-5C6A-4C91-B759-F24A89D956E9}" destId="{EC4EBA3C-21BD-4EEB-AEEF-C167A132C736}" srcOrd="0" destOrd="0" presId="urn:microsoft.com/office/officeart/2008/layout/LinedList"/>
    <dgm:cxn modelId="{C4CCFDFD-2C70-4904-A545-7737C046CBCF}" srcId="{984013D2-0F52-4983-B140-80599E0C6A84}" destId="{42333121-83BC-40BF-929B-2A140CC7DCA7}" srcOrd="2" destOrd="0" parTransId="{08F811F1-5004-40FC-9F4C-661269694B79}" sibTransId="{B881BD72-E54D-45E0-A447-B66255FFA448}"/>
    <dgm:cxn modelId="{931E60D5-519C-4AA4-A591-16FEF53849D2}" type="presParOf" srcId="{8E9B83CD-C449-480C-9C39-2CA079C4DD2B}" destId="{87A3BD37-F5C7-4AFF-8AF7-64222E2DB755}" srcOrd="0" destOrd="0" presId="urn:microsoft.com/office/officeart/2008/layout/LinedList"/>
    <dgm:cxn modelId="{B22846EF-B343-4D72-B493-E78388FA6764}" type="presParOf" srcId="{8E9B83CD-C449-480C-9C39-2CA079C4DD2B}" destId="{B81691FA-5615-4D7F-B614-EB2C764D1246}" srcOrd="1" destOrd="0" presId="urn:microsoft.com/office/officeart/2008/layout/LinedList"/>
    <dgm:cxn modelId="{C9C45B7E-94D0-4F95-A1F5-3BD1432ADCFC}" type="presParOf" srcId="{B81691FA-5615-4D7F-B614-EB2C764D1246}" destId="{ECEC4E50-87F8-4CFB-8021-9D6C34E640A8}" srcOrd="0" destOrd="0" presId="urn:microsoft.com/office/officeart/2008/layout/LinedList"/>
    <dgm:cxn modelId="{C501403B-DC60-450F-AF37-C4153B2791C7}" type="presParOf" srcId="{B81691FA-5615-4D7F-B614-EB2C764D1246}" destId="{48869249-5BC2-4986-9207-8F85983D22E5}" srcOrd="1" destOrd="0" presId="urn:microsoft.com/office/officeart/2008/layout/LinedList"/>
    <dgm:cxn modelId="{7200554D-620B-4CE2-A125-E4BB677F8E46}" type="presParOf" srcId="{48869249-5BC2-4986-9207-8F85983D22E5}" destId="{F05A285E-4D7C-4C86-8696-C179204DDD7F}" srcOrd="0" destOrd="0" presId="urn:microsoft.com/office/officeart/2008/layout/LinedList"/>
    <dgm:cxn modelId="{FF91BAC0-7898-434F-97E5-FC6B4BBC7310}" type="presParOf" srcId="{48869249-5BC2-4986-9207-8F85983D22E5}" destId="{4B8B6811-8302-422B-8F80-B128FC59FF4B}" srcOrd="1" destOrd="0" presId="urn:microsoft.com/office/officeart/2008/layout/LinedList"/>
    <dgm:cxn modelId="{40B2F02F-6D7A-4C23-AD57-1F668AC21D6B}" type="presParOf" srcId="{4B8B6811-8302-422B-8F80-B128FC59FF4B}" destId="{5C53F4B9-22C7-47A0-A59C-55C4448352B6}" srcOrd="0" destOrd="0" presId="urn:microsoft.com/office/officeart/2008/layout/LinedList"/>
    <dgm:cxn modelId="{236D1912-F85A-42AE-BEBB-E214936C3096}" type="presParOf" srcId="{4B8B6811-8302-422B-8F80-B128FC59FF4B}" destId="{2F073F31-6467-42FE-B8B3-144489F9ACCD}" srcOrd="1" destOrd="0" presId="urn:microsoft.com/office/officeart/2008/layout/LinedList"/>
    <dgm:cxn modelId="{EA01DB8F-6FB3-4A80-B1BF-CF72C8D16D31}" type="presParOf" srcId="{4B8B6811-8302-422B-8F80-B128FC59FF4B}" destId="{D5511854-DF26-4370-BE5B-575A825443BA}" srcOrd="2" destOrd="0" presId="urn:microsoft.com/office/officeart/2008/layout/LinedList"/>
    <dgm:cxn modelId="{D098AAD5-8078-422F-A168-551A2AD7BBE5}" type="presParOf" srcId="{48869249-5BC2-4986-9207-8F85983D22E5}" destId="{433C41EB-4ECF-4549-AB2D-7D5F057369F5}" srcOrd="2" destOrd="0" presId="urn:microsoft.com/office/officeart/2008/layout/LinedList"/>
    <dgm:cxn modelId="{D65A5367-9E92-455C-8F39-E6E63E94E718}" type="presParOf" srcId="{48869249-5BC2-4986-9207-8F85983D22E5}" destId="{9C3CFF9F-EF6D-4E7F-8B37-ACA6F6C950DD}" srcOrd="3" destOrd="0" presId="urn:microsoft.com/office/officeart/2008/layout/LinedList"/>
    <dgm:cxn modelId="{541C33A3-5E95-42F7-9DAC-2C4994D0E11B}" type="presParOf" srcId="{8E9B83CD-C449-480C-9C39-2CA079C4DD2B}" destId="{B880A93B-A24F-47B0-AF92-3B335A46EF4D}" srcOrd="2" destOrd="0" presId="urn:microsoft.com/office/officeart/2008/layout/LinedList"/>
    <dgm:cxn modelId="{382062F1-4A19-41C8-8D58-666F341955A4}" type="presParOf" srcId="{8E9B83CD-C449-480C-9C39-2CA079C4DD2B}" destId="{56113E17-3FA9-4A49-98BE-926A69EDF507}" srcOrd="3" destOrd="0" presId="urn:microsoft.com/office/officeart/2008/layout/LinedList"/>
    <dgm:cxn modelId="{27A5758E-9627-4D9E-8964-0FF9FA05AAE2}" type="presParOf" srcId="{56113E17-3FA9-4A49-98BE-926A69EDF507}" destId="{E14F2A2E-106A-4204-89F0-01DE1E1C3351}" srcOrd="0" destOrd="0" presId="urn:microsoft.com/office/officeart/2008/layout/LinedList"/>
    <dgm:cxn modelId="{76542126-F6A1-4781-8ACA-893C268C3008}" type="presParOf" srcId="{56113E17-3FA9-4A49-98BE-926A69EDF507}" destId="{76C0AF55-35BD-49D2-B12C-F1CAC26E9FB1}" srcOrd="1" destOrd="0" presId="urn:microsoft.com/office/officeart/2008/layout/LinedList"/>
    <dgm:cxn modelId="{25A614BC-4710-4E88-835C-C4931E362C1E}" type="presParOf" srcId="{76C0AF55-35BD-49D2-B12C-F1CAC26E9FB1}" destId="{4E97CD5A-A9FA-4B06-9245-00AAD8092D3E}" srcOrd="0" destOrd="0" presId="urn:microsoft.com/office/officeart/2008/layout/LinedList"/>
    <dgm:cxn modelId="{780E60DB-834E-4E38-814F-63763FD04F95}" type="presParOf" srcId="{76C0AF55-35BD-49D2-B12C-F1CAC26E9FB1}" destId="{A375D7CC-9350-45DF-A1AD-207243F62F98}" srcOrd="1" destOrd="0" presId="urn:microsoft.com/office/officeart/2008/layout/LinedList"/>
    <dgm:cxn modelId="{234A7FCB-4756-410B-A99D-EF136262D41F}" type="presParOf" srcId="{A375D7CC-9350-45DF-A1AD-207243F62F98}" destId="{9A0CADE1-8551-4A10-BB1E-DED431A819A1}" srcOrd="0" destOrd="0" presId="urn:microsoft.com/office/officeart/2008/layout/LinedList"/>
    <dgm:cxn modelId="{4948FB9F-2ACE-42E6-AEAD-80C489814823}" type="presParOf" srcId="{A375D7CC-9350-45DF-A1AD-207243F62F98}" destId="{333AF86A-D283-4194-9582-0C85BFB66684}" srcOrd="1" destOrd="0" presId="urn:microsoft.com/office/officeart/2008/layout/LinedList"/>
    <dgm:cxn modelId="{CC3E9437-9185-451A-A520-75557F765D8C}" type="presParOf" srcId="{A375D7CC-9350-45DF-A1AD-207243F62F98}" destId="{D31029D8-3B57-41DB-8A8B-73040CB3866E}" srcOrd="2" destOrd="0" presId="urn:microsoft.com/office/officeart/2008/layout/LinedList"/>
    <dgm:cxn modelId="{3258C1EA-73E4-4505-AE37-76D01DB12E81}" type="presParOf" srcId="{76C0AF55-35BD-49D2-B12C-F1CAC26E9FB1}" destId="{349A95A3-DCFA-4A18-B5CA-1D8351436E19}" srcOrd="2" destOrd="0" presId="urn:microsoft.com/office/officeart/2008/layout/LinedList"/>
    <dgm:cxn modelId="{60118FC5-EFD2-4F1F-B496-5387246C73D6}" type="presParOf" srcId="{76C0AF55-35BD-49D2-B12C-F1CAC26E9FB1}" destId="{5EC29E56-2CD1-4E98-8E7A-441B2E806EDD}" srcOrd="3" destOrd="0" presId="urn:microsoft.com/office/officeart/2008/layout/LinedList"/>
    <dgm:cxn modelId="{C3ACA105-573F-41CE-A317-5B96F374F4C6}" type="presParOf" srcId="{8E9B83CD-C449-480C-9C39-2CA079C4DD2B}" destId="{C60B9467-EC11-4B3B-BD96-A7195A30A785}" srcOrd="4" destOrd="0" presId="urn:microsoft.com/office/officeart/2008/layout/LinedList"/>
    <dgm:cxn modelId="{94492D92-FDDB-4076-AF57-8DBBB30AB21E}" type="presParOf" srcId="{8E9B83CD-C449-480C-9C39-2CA079C4DD2B}" destId="{BBA983C4-B267-4C8C-B6EE-32864E630998}" srcOrd="5" destOrd="0" presId="urn:microsoft.com/office/officeart/2008/layout/LinedList"/>
    <dgm:cxn modelId="{AB5D76D8-B1CB-40E0-AB45-8B17D743B09E}" type="presParOf" srcId="{BBA983C4-B267-4C8C-B6EE-32864E630998}" destId="{AB8016FB-FCEE-4ABB-A3A8-F1046AF7A858}" srcOrd="0" destOrd="0" presId="urn:microsoft.com/office/officeart/2008/layout/LinedList"/>
    <dgm:cxn modelId="{929EC602-C09C-424C-91BD-2C6EB3B01337}" type="presParOf" srcId="{BBA983C4-B267-4C8C-B6EE-32864E630998}" destId="{E1171B34-4F22-428A-87B8-DF942F5CBD21}" srcOrd="1" destOrd="0" presId="urn:microsoft.com/office/officeart/2008/layout/LinedList"/>
    <dgm:cxn modelId="{99C13F92-B01D-4597-9F72-DCE732DF9FC1}" type="presParOf" srcId="{E1171B34-4F22-428A-87B8-DF942F5CBD21}" destId="{F7A953DD-4E17-468C-BD81-5A3FE34073AC}" srcOrd="0" destOrd="0" presId="urn:microsoft.com/office/officeart/2008/layout/LinedList"/>
    <dgm:cxn modelId="{4C27741A-F8B6-4F83-ABEE-DB621E7CD316}" type="presParOf" srcId="{E1171B34-4F22-428A-87B8-DF942F5CBD21}" destId="{923E60BB-EE28-4B02-8D4F-FC0E9AA16B47}" srcOrd="1" destOrd="0" presId="urn:microsoft.com/office/officeart/2008/layout/LinedList"/>
    <dgm:cxn modelId="{2C6FA715-F1C6-40C9-AC74-6422A820EB0A}" type="presParOf" srcId="{923E60BB-EE28-4B02-8D4F-FC0E9AA16B47}" destId="{9A38833B-4C5F-4067-9B18-FA4CD090E9D3}" srcOrd="0" destOrd="0" presId="urn:microsoft.com/office/officeart/2008/layout/LinedList"/>
    <dgm:cxn modelId="{DC38AE6D-A23A-43EF-A40E-619EC3646068}" type="presParOf" srcId="{923E60BB-EE28-4B02-8D4F-FC0E9AA16B47}" destId="{EC4EBA3C-21BD-4EEB-AEEF-C167A132C736}" srcOrd="1" destOrd="0" presId="urn:microsoft.com/office/officeart/2008/layout/LinedList"/>
    <dgm:cxn modelId="{B9ECD5C6-9F9A-4269-8A98-CDDCBFED0EF3}" type="presParOf" srcId="{923E60BB-EE28-4B02-8D4F-FC0E9AA16B47}" destId="{E216EB96-E2F0-483E-BDCE-D497963E88CC}" srcOrd="2" destOrd="0" presId="urn:microsoft.com/office/officeart/2008/layout/LinedList"/>
    <dgm:cxn modelId="{EC978E6E-4268-42DE-9BE3-36B986A0FB21}" type="presParOf" srcId="{E1171B34-4F22-428A-87B8-DF942F5CBD21}" destId="{1791299C-923B-461D-80B6-AEBD79F3E515}" srcOrd="2" destOrd="0" presId="urn:microsoft.com/office/officeart/2008/layout/LinedList"/>
    <dgm:cxn modelId="{7178D179-3D44-4241-A9D9-916938A10DAA}" type="presParOf" srcId="{E1171B34-4F22-428A-87B8-DF942F5CBD21}" destId="{947264FF-510A-4115-B43A-AE7286B4C52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2FDAE-0F25-43D3-B7BE-FB8806BEFF5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01A0A5-A3E7-480A-B8EF-D1E88E1B3387}">
      <dgm:prSet/>
      <dgm:spPr/>
      <dgm:t>
        <a:bodyPr/>
        <a:lstStyle/>
        <a:p>
          <a:r>
            <a:rPr lang="en-US"/>
            <a:t>Injuries attributed to poor ergonomics significantly impact earning potential</a:t>
          </a:r>
        </a:p>
      </dgm:t>
    </dgm:pt>
    <dgm:pt modelId="{3C30EA7E-09B7-4BBB-98D7-7B4CFC8EDD8E}" type="parTrans" cxnId="{7B00D33D-0763-4883-860C-C1C7C900A1BE}">
      <dgm:prSet/>
      <dgm:spPr/>
      <dgm:t>
        <a:bodyPr/>
        <a:lstStyle/>
        <a:p>
          <a:endParaRPr lang="en-US"/>
        </a:p>
      </dgm:t>
    </dgm:pt>
    <dgm:pt modelId="{1BA2D5D6-FED0-4AAC-A3E6-BF7143542CF9}" type="sibTrans" cxnId="{7B00D33D-0763-4883-860C-C1C7C900A1BE}">
      <dgm:prSet/>
      <dgm:spPr/>
      <dgm:t>
        <a:bodyPr/>
        <a:lstStyle/>
        <a:p>
          <a:endParaRPr lang="en-US"/>
        </a:p>
      </dgm:t>
    </dgm:pt>
    <dgm:pt modelId="{7E9282A8-92DA-4795-B2E8-B461C2A42819}">
      <dgm:prSet/>
      <dgm:spPr/>
      <dgm:t>
        <a:bodyPr/>
        <a:lstStyle/>
        <a:p>
          <a:r>
            <a:rPr lang="en-US"/>
            <a:t>Minor adjustments result in long term improvement</a:t>
          </a:r>
        </a:p>
      </dgm:t>
    </dgm:pt>
    <dgm:pt modelId="{523685CF-54D2-498F-AA90-40CBB1C576A6}" type="parTrans" cxnId="{926ED1C7-C920-46C6-874B-4956A9759E03}">
      <dgm:prSet/>
      <dgm:spPr/>
      <dgm:t>
        <a:bodyPr/>
        <a:lstStyle/>
        <a:p>
          <a:endParaRPr lang="en-US"/>
        </a:p>
      </dgm:t>
    </dgm:pt>
    <dgm:pt modelId="{066376C1-9E4A-4B80-B9EA-CD0E961441A7}" type="sibTrans" cxnId="{926ED1C7-C920-46C6-874B-4956A9759E03}">
      <dgm:prSet/>
      <dgm:spPr/>
      <dgm:t>
        <a:bodyPr/>
        <a:lstStyle/>
        <a:p>
          <a:endParaRPr lang="en-US"/>
        </a:p>
      </dgm:t>
    </dgm:pt>
    <dgm:pt modelId="{4D0062A3-A23C-45D0-BFC3-20332A86FD2C}" type="pres">
      <dgm:prSet presAssocID="{5B12FDAE-0F25-43D3-B7BE-FB8806BEFF52}" presName="linear" presStyleCnt="0">
        <dgm:presLayoutVars>
          <dgm:animLvl val="lvl"/>
          <dgm:resizeHandles val="exact"/>
        </dgm:presLayoutVars>
      </dgm:prSet>
      <dgm:spPr/>
    </dgm:pt>
    <dgm:pt modelId="{570BCE42-D1C9-4E94-8B59-C0549F87946A}" type="pres">
      <dgm:prSet presAssocID="{6E01A0A5-A3E7-480A-B8EF-D1E88E1B3387}" presName="parentText" presStyleLbl="node1" presStyleIdx="0" presStyleCnt="2">
        <dgm:presLayoutVars>
          <dgm:chMax val="0"/>
          <dgm:bulletEnabled val="1"/>
        </dgm:presLayoutVars>
      </dgm:prSet>
      <dgm:spPr/>
    </dgm:pt>
    <dgm:pt modelId="{953B8E3F-7CE4-4959-B6DE-DED2A60039EA}" type="pres">
      <dgm:prSet presAssocID="{1BA2D5D6-FED0-4AAC-A3E6-BF7143542CF9}" presName="spacer" presStyleCnt="0"/>
      <dgm:spPr/>
    </dgm:pt>
    <dgm:pt modelId="{C976129A-A1FA-4BDA-8314-8D54CD3A0225}" type="pres">
      <dgm:prSet presAssocID="{7E9282A8-92DA-4795-B2E8-B461C2A42819}" presName="parentText" presStyleLbl="node1" presStyleIdx="1" presStyleCnt="2">
        <dgm:presLayoutVars>
          <dgm:chMax val="0"/>
          <dgm:bulletEnabled val="1"/>
        </dgm:presLayoutVars>
      </dgm:prSet>
      <dgm:spPr/>
    </dgm:pt>
  </dgm:ptLst>
  <dgm:cxnLst>
    <dgm:cxn modelId="{D740231C-AEE6-4551-BDCD-EAB50EC81296}" type="presOf" srcId="{7E9282A8-92DA-4795-B2E8-B461C2A42819}" destId="{C976129A-A1FA-4BDA-8314-8D54CD3A0225}" srcOrd="0" destOrd="0" presId="urn:microsoft.com/office/officeart/2005/8/layout/vList2"/>
    <dgm:cxn modelId="{7B00D33D-0763-4883-860C-C1C7C900A1BE}" srcId="{5B12FDAE-0F25-43D3-B7BE-FB8806BEFF52}" destId="{6E01A0A5-A3E7-480A-B8EF-D1E88E1B3387}" srcOrd="0" destOrd="0" parTransId="{3C30EA7E-09B7-4BBB-98D7-7B4CFC8EDD8E}" sibTransId="{1BA2D5D6-FED0-4AAC-A3E6-BF7143542CF9}"/>
    <dgm:cxn modelId="{3E4C0352-E8AD-4F38-B55D-81B80004FA6E}" type="presOf" srcId="{6E01A0A5-A3E7-480A-B8EF-D1E88E1B3387}" destId="{570BCE42-D1C9-4E94-8B59-C0549F87946A}" srcOrd="0" destOrd="0" presId="urn:microsoft.com/office/officeart/2005/8/layout/vList2"/>
    <dgm:cxn modelId="{926ED1C7-C920-46C6-874B-4956A9759E03}" srcId="{5B12FDAE-0F25-43D3-B7BE-FB8806BEFF52}" destId="{7E9282A8-92DA-4795-B2E8-B461C2A42819}" srcOrd="1" destOrd="0" parTransId="{523685CF-54D2-498F-AA90-40CBB1C576A6}" sibTransId="{066376C1-9E4A-4B80-B9EA-CD0E961441A7}"/>
    <dgm:cxn modelId="{69F9C5F9-D2C0-4385-B2EA-EB7CB34D71C3}" type="presOf" srcId="{5B12FDAE-0F25-43D3-B7BE-FB8806BEFF52}" destId="{4D0062A3-A23C-45D0-BFC3-20332A86FD2C}" srcOrd="0" destOrd="0" presId="urn:microsoft.com/office/officeart/2005/8/layout/vList2"/>
    <dgm:cxn modelId="{21DBCB42-33D8-4B19-AAE3-82BCB58628BF}" type="presParOf" srcId="{4D0062A3-A23C-45D0-BFC3-20332A86FD2C}" destId="{570BCE42-D1C9-4E94-8B59-C0549F87946A}" srcOrd="0" destOrd="0" presId="urn:microsoft.com/office/officeart/2005/8/layout/vList2"/>
    <dgm:cxn modelId="{967468B4-FC2C-44D1-8C01-DB311F7439C5}" type="presParOf" srcId="{4D0062A3-A23C-45D0-BFC3-20332A86FD2C}" destId="{953B8E3F-7CE4-4959-B6DE-DED2A60039EA}" srcOrd="1" destOrd="0" presId="urn:microsoft.com/office/officeart/2005/8/layout/vList2"/>
    <dgm:cxn modelId="{A40DA09D-BE26-43F8-96C9-202934C91F9D}" type="presParOf" srcId="{4D0062A3-A23C-45D0-BFC3-20332A86FD2C}" destId="{C976129A-A1FA-4BDA-8314-8D54CD3A02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DA2E8-3448-4DF2-85A2-8A7065C497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2EED9B-BA3F-424C-A744-7507D127A387}">
      <dgm:prSet/>
      <dgm:spPr/>
      <dgm:t>
        <a:bodyPr/>
        <a:lstStyle/>
        <a:p>
          <a:r>
            <a:rPr lang="en-US"/>
            <a:t>Less likely to experience injury</a:t>
          </a:r>
        </a:p>
      </dgm:t>
    </dgm:pt>
    <dgm:pt modelId="{E211B9B4-9148-44F9-9371-FBDF8E06A8E0}" type="parTrans" cxnId="{6C12147E-EC94-4449-B7C4-D46BACA42273}">
      <dgm:prSet/>
      <dgm:spPr/>
      <dgm:t>
        <a:bodyPr/>
        <a:lstStyle/>
        <a:p>
          <a:endParaRPr lang="en-US"/>
        </a:p>
      </dgm:t>
    </dgm:pt>
    <dgm:pt modelId="{675748F4-E24C-4E57-8B75-53B5FBAA311C}" type="sibTrans" cxnId="{6C12147E-EC94-4449-B7C4-D46BACA42273}">
      <dgm:prSet/>
      <dgm:spPr/>
      <dgm:t>
        <a:bodyPr/>
        <a:lstStyle/>
        <a:p>
          <a:endParaRPr lang="en-US"/>
        </a:p>
      </dgm:t>
    </dgm:pt>
    <dgm:pt modelId="{2F650FF4-5FF8-4353-A000-FF3364CA73DC}">
      <dgm:prSet/>
      <dgm:spPr/>
      <dgm:t>
        <a:bodyPr/>
        <a:lstStyle/>
        <a:p>
          <a:r>
            <a:rPr lang="en-US"/>
            <a:t>Extend ability to perform strenuous tasks</a:t>
          </a:r>
        </a:p>
      </dgm:t>
    </dgm:pt>
    <dgm:pt modelId="{39D7C14F-D876-45EE-93C4-1D447E46BBF4}" type="parTrans" cxnId="{D86C6D65-61BC-4216-8D03-1412DC202A03}">
      <dgm:prSet/>
      <dgm:spPr/>
      <dgm:t>
        <a:bodyPr/>
        <a:lstStyle/>
        <a:p>
          <a:endParaRPr lang="en-US"/>
        </a:p>
      </dgm:t>
    </dgm:pt>
    <dgm:pt modelId="{EF78B8AC-18FB-424A-A87B-66BD9324E935}" type="sibTrans" cxnId="{D86C6D65-61BC-4216-8D03-1412DC202A03}">
      <dgm:prSet/>
      <dgm:spPr/>
      <dgm:t>
        <a:bodyPr/>
        <a:lstStyle/>
        <a:p>
          <a:endParaRPr lang="en-US"/>
        </a:p>
      </dgm:t>
    </dgm:pt>
    <dgm:pt modelId="{07312833-8E65-4C81-AA81-A8763EFB275A}">
      <dgm:prSet/>
      <dgm:spPr/>
      <dgm:t>
        <a:bodyPr/>
        <a:lstStyle/>
        <a:p>
          <a:r>
            <a:rPr lang="en-US"/>
            <a:t>Improve efficiency</a:t>
          </a:r>
        </a:p>
      </dgm:t>
    </dgm:pt>
    <dgm:pt modelId="{28F29B76-857D-464F-B9CA-F99828FA56BF}" type="parTrans" cxnId="{BF329124-D112-436B-B5F5-45C0E097519F}">
      <dgm:prSet/>
      <dgm:spPr/>
      <dgm:t>
        <a:bodyPr/>
        <a:lstStyle/>
        <a:p>
          <a:endParaRPr lang="en-US"/>
        </a:p>
      </dgm:t>
    </dgm:pt>
    <dgm:pt modelId="{EEA41F96-8E9D-48CC-88AC-C95C3D1F2E4E}" type="sibTrans" cxnId="{BF329124-D112-436B-B5F5-45C0E097519F}">
      <dgm:prSet/>
      <dgm:spPr/>
      <dgm:t>
        <a:bodyPr/>
        <a:lstStyle/>
        <a:p>
          <a:endParaRPr lang="en-US"/>
        </a:p>
      </dgm:t>
    </dgm:pt>
    <dgm:pt modelId="{EDF8886B-19A1-461B-AAD2-093833DBF42D}" type="pres">
      <dgm:prSet presAssocID="{660DA2E8-3448-4DF2-85A2-8A7065C497BE}" presName="linear" presStyleCnt="0">
        <dgm:presLayoutVars>
          <dgm:animLvl val="lvl"/>
          <dgm:resizeHandles val="exact"/>
        </dgm:presLayoutVars>
      </dgm:prSet>
      <dgm:spPr/>
    </dgm:pt>
    <dgm:pt modelId="{C8B3AB3F-B9F8-460B-99FA-E7C5A6BE72BF}" type="pres">
      <dgm:prSet presAssocID="{812EED9B-BA3F-424C-A744-7507D127A387}" presName="parentText" presStyleLbl="node1" presStyleIdx="0" presStyleCnt="3">
        <dgm:presLayoutVars>
          <dgm:chMax val="0"/>
          <dgm:bulletEnabled val="1"/>
        </dgm:presLayoutVars>
      </dgm:prSet>
      <dgm:spPr/>
    </dgm:pt>
    <dgm:pt modelId="{4CE1CFA0-CDDC-4F44-A077-E16E024442CF}" type="pres">
      <dgm:prSet presAssocID="{675748F4-E24C-4E57-8B75-53B5FBAA311C}" presName="spacer" presStyleCnt="0"/>
      <dgm:spPr/>
    </dgm:pt>
    <dgm:pt modelId="{33BE96C3-E098-473F-B4C2-496B0FE7319E}" type="pres">
      <dgm:prSet presAssocID="{2F650FF4-5FF8-4353-A000-FF3364CA73DC}" presName="parentText" presStyleLbl="node1" presStyleIdx="1" presStyleCnt="3">
        <dgm:presLayoutVars>
          <dgm:chMax val="0"/>
          <dgm:bulletEnabled val="1"/>
        </dgm:presLayoutVars>
      </dgm:prSet>
      <dgm:spPr/>
    </dgm:pt>
    <dgm:pt modelId="{5AC1B60A-E29E-4771-9616-1D41A8DB7F85}" type="pres">
      <dgm:prSet presAssocID="{EF78B8AC-18FB-424A-A87B-66BD9324E935}" presName="spacer" presStyleCnt="0"/>
      <dgm:spPr/>
    </dgm:pt>
    <dgm:pt modelId="{C7545BE6-07F6-485B-A708-F283F9F079A3}" type="pres">
      <dgm:prSet presAssocID="{07312833-8E65-4C81-AA81-A8763EFB275A}" presName="parentText" presStyleLbl="node1" presStyleIdx="2" presStyleCnt="3">
        <dgm:presLayoutVars>
          <dgm:chMax val="0"/>
          <dgm:bulletEnabled val="1"/>
        </dgm:presLayoutVars>
      </dgm:prSet>
      <dgm:spPr/>
    </dgm:pt>
  </dgm:ptLst>
  <dgm:cxnLst>
    <dgm:cxn modelId="{BF329124-D112-436B-B5F5-45C0E097519F}" srcId="{660DA2E8-3448-4DF2-85A2-8A7065C497BE}" destId="{07312833-8E65-4C81-AA81-A8763EFB275A}" srcOrd="2" destOrd="0" parTransId="{28F29B76-857D-464F-B9CA-F99828FA56BF}" sibTransId="{EEA41F96-8E9D-48CC-88AC-C95C3D1F2E4E}"/>
    <dgm:cxn modelId="{9CCBD65F-670F-4C59-8524-F0C118745343}" type="presOf" srcId="{660DA2E8-3448-4DF2-85A2-8A7065C497BE}" destId="{EDF8886B-19A1-461B-AAD2-093833DBF42D}" srcOrd="0" destOrd="0" presId="urn:microsoft.com/office/officeart/2005/8/layout/vList2"/>
    <dgm:cxn modelId="{D86C6D65-61BC-4216-8D03-1412DC202A03}" srcId="{660DA2E8-3448-4DF2-85A2-8A7065C497BE}" destId="{2F650FF4-5FF8-4353-A000-FF3364CA73DC}" srcOrd="1" destOrd="0" parTransId="{39D7C14F-D876-45EE-93C4-1D447E46BBF4}" sibTransId="{EF78B8AC-18FB-424A-A87B-66BD9324E935}"/>
    <dgm:cxn modelId="{32F2AA71-2C8F-4E6D-A48A-24974E039C0E}" type="presOf" srcId="{07312833-8E65-4C81-AA81-A8763EFB275A}" destId="{C7545BE6-07F6-485B-A708-F283F9F079A3}" srcOrd="0" destOrd="0" presId="urn:microsoft.com/office/officeart/2005/8/layout/vList2"/>
    <dgm:cxn modelId="{6C12147E-EC94-4449-B7C4-D46BACA42273}" srcId="{660DA2E8-3448-4DF2-85A2-8A7065C497BE}" destId="{812EED9B-BA3F-424C-A744-7507D127A387}" srcOrd="0" destOrd="0" parTransId="{E211B9B4-9148-44F9-9371-FBDF8E06A8E0}" sibTransId="{675748F4-E24C-4E57-8B75-53B5FBAA311C}"/>
    <dgm:cxn modelId="{9821617E-4CBC-476F-B0BE-BF60677DC509}" type="presOf" srcId="{812EED9B-BA3F-424C-A744-7507D127A387}" destId="{C8B3AB3F-B9F8-460B-99FA-E7C5A6BE72BF}" srcOrd="0" destOrd="0" presId="urn:microsoft.com/office/officeart/2005/8/layout/vList2"/>
    <dgm:cxn modelId="{57EB35B8-527B-411D-84B6-C50AFB509B1B}" type="presOf" srcId="{2F650FF4-5FF8-4353-A000-FF3364CA73DC}" destId="{33BE96C3-E098-473F-B4C2-496B0FE7319E}" srcOrd="0" destOrd="0" presId="urn:microsoft.com/office/officeart/2005/8/layout/vList2"/>
    <dgm:cxn modelId="{7210DC72-86E1-4370-84D2-7A3A804A1178}" type="presParOf" srcId="{EDF8886B-19A1-461B-AAD2-093833DBF42D}" destId="{C8B3AB3F-B9F8-460B-99FA-E7C5A6BE72BF}" srcOrd="0" destOrd="0" presId="urn:microsoft.com/office/officeart/2005/8/layout/vList2"/>
    <dgm:cxn modelId="{F1EBB9E6-765F-4C55-BA86-48CB450E59CA}" type="presParOf" srcId="{EDF8886B-19A1-461B-AAD2-093833DBF42D}" destId="{4CE1CFA0-CDDC-4F44-A077-E16E024442CF}" srcOrd="1" destOrd="0" presId="urn:microsoft.com/office/officeart/2005/8/layout/vList2"/>
    <dgm:cxn modelId="{D577E985-5180-4BFC-A8D3-EADAE33F9105}" type="presParOf" srcId="{EDF8886B-19A1-461B-AAD2-093833DBF42D}" destId="{33BE96C3-E098-473F-B4C2-496B0FE7319E}" srcOrd="2" destOrd="0" presId="urn:microsoft.com/office/officeart/2005/8/layout/vList2"/>
    <dgm:cxn modelId="{B29F6C04-2419-4055-9626-E9C07F75F5D6}" type="presParOf" srcId="{EDF8886B-19A1-461B-AAD2-093833DBF42D}" destId="{5AC1B60A-E29E-4771-9616-1D41A8DB7F85}" srcOrd="3" destOrd="0" presId="urn:microsoft.com/office/officeart/2005/8/layout/vList2"/>
    <dgm:cxn modelId="{8330B24F-86EB-443A-9CE0-11A0C9606ACA}" type="presParOf" srcId="{EDF8886B-19A1-461B-AAD2-093833DBF42D}" destId="{C7545BE6-07F6-485B-A708-F283F9F079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3BD37-F5C7-4AFF-8AF7-64222E2DB755}">
      <dsp:nvSpPr>
        <dsp:cNvPr id="0" name=""/>
        <dsp:cNvSpPr/>
      </dsp:nvSpPr>
      <dsp:spPr>
        <a:xfrm>
          <a:off x="0" y="2484"/>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C4E50-87F8-4CFB-8021-9D6C34E640A8}">
      <dsp:nvSpPr>
        <dsp:cNvPr id="0" name=""/>
        <dsp:cNvSpPr/>
      </dsp:nvSpPr>
      <dsp:spPr>
        <a:xfrm>
          <a:off x="0" y="2484"/>
          <a:ext cx="115924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Educate</a:t>
          </a:r>
        </a:p>
      </dsp:txBody>
      <dsp:txXfrm>
        <a:off x="0" y="2484"/>
        <a:ext cx="1159240" cy="1694118"/>
      </dsp:txXfrm>
    </dsp:sp>
    <dsp:sp modelId="{2F073F31-6467-42FE-B8B3-144489F9ACCD}">
      <dsp:nvSpPr>
        <dsp:cNvPr id="0" name=""/>
        <dsp:cNvSpPr/>
      </dsp:nvSpPr>
      <dsp:spPr>
        <a:xfrm>
          <a:off x="1246182" y="79414"/>
          <a:ext cx="4550017" cy="153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Educate participants about ergonomics in the construction industry. </a:t>
          </a:r>
        </a:p>
      </dsp:txBody>
      <dsp:txXfrm>
        <a:off x="1246182" y="79414"/>
        <a:ext cx="4550017" cy="1538603"/>
      </dsp:txXfrm>
    </dsp:sp>
    <dsp:sp modelId="{433C41EB-4ECF-4549-AB2D-7D5F057369F5}">
      <dsp:nvSpPr>
        <dsp:cNvPr id="0" name=""/>
        <dsp:cNvSpPr/>
      </dsp:nvSpPr>
      <dsp:spPr>
        <a:xfrm>
          <a:off x="1159239" y="1618018"/>
          <a:ext cx="4636960"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0A93B-A24F-47B0-AF92-3B335A46EF4D}">
      <dsp:nvSpPr>
        <dsp:cNvPr id="0" name=""/>
        <dsp:cNvSpPr/>
      </dsp:nvSpPr>
      <dsp:spPr>
        <a:xfrm>
          <a:off x="0" y="1696602"/>
          <a:ext cx="5796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F2A2E-106A-4204-89F0-01DE1E1C3351}">
      <dsp:nvSpPr>
        <dsp:cNvPr id="0" name=""/>
        <dsp:cNvSpPr/>
      </dsp:nvSpPr>
      <dsp:spPr>
        <a:xfrm>
          <a:off x="0" y="1696602"/>
          <a:ext cx="115924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Identify</a:t>
          </a:r>
        </a:p>
      </dsp:txBody>
      <dsp:txXfrm>
        <a:off x="0" y="1696602"/>
        <a:ext cx="1159240" cy="1694118"/>
      </dsp:txXfrm>
    </dsp:sp>
    <dsp:sp modelId="{333AF86A-D283-4194-9582-0C85BFB66684}">
      <dsp:nvSpPr>
        <dsp:cNvPr id="0" name=""/>
        <dsp:cNvSpPr/>
      </dsp:nvSpPr>
      <dsp:spPr>
        <a:xfrm>
          <a:off x="1246182" y="1773532"/>
          <a:ext cx="4550017" cy="153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Identify common hazards and opportunities for improvement.</a:t>
          </a:r>
        </a:p>
      </dsp:txBody>
      <dsp:txXfrm>
        <a:off x="1246182" y="1773532"/>
        <a:ext cx="4550017" cy="1538603"/>
      </dsp:txXfrm>
    </dsp:sp>
    <dsp:sp modelId="{349A95A3-DCFA-4A18-B5CA-1D8351436E19}">
      <dsp:nvSpPr>
        <dsp:cNvPr id="0" name=""/>
        <dsp:cNvSpPr/>
      </dsp:nvSpPr>
      <dsp:spPr>
        <a:xfrm>
          <a:off x="1159239" y="3312136"/>
          <a:ext cx="4636960"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0B9467-EC11-4B3B-BD96-A7195A30A785}">
      <dsp:nvSpPr>
        <dsp:cNvPr id="0" name=""/>
        <dsp:cNvSpPr/>
      </dsp:nvSpPr>
      <dsp:spPr>
        <a:xfrm>
          <a:off x="0" y="3390721"/>
          <a:ext cx="5796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016FB-FCEE-4ABB-A3A8-F1046AF7A858}">
      <dsp:nvSpPr>
        <dsp:cNvPr id="0" name=""/>
        <dsp:cNvSpPr/>
      </dsp:nvSpPr>
      <dsp:spPr>
        <a:xfrm>
          <a:off x="0" y="3390721"/>
          <a:ext cx="115924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Provide</a:t>
          </a:r>
        </a:p>
      </dsp:txBody>
      <dsp:txXfrm>
        <a:off x="0" y="3390721"/>
        <a:ext cx="1159240" cy="1694118"/>
      </dsp:txXfrm>
    </dsp:sp>
    <dsp:sp modelId="{EC4EBA3C-21BD-4EEB-AEEF-C167A132C736}">
      <dsp:nvSpPr>
        <dsp:cNvPr id="0" name=""/>
        <dsp:cNvSpPr/>
      </dsp:nvSpPr>
      <dsp:spPr>
        <a:xfrm>
          <a:off x="1246182" y="3467651"/>
          <a:ext cx="4550017" cy="153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Provide practical tips for reducing workplace injuries.</a:t>
          </a:r>
        </a:p>
      </dsp:txBody>
      <dsp:txXfrm>
        <a:off x="1246182" y="3467651"/>
        <a:ext cx="4550017" cy="1538603"/>
      </dsp:txXfrm>
    </dsp:sp>
    <dsp:sp modelId="{1791299C-923B-461D-80B6-AEBD79F3E515}">
      <dsp:nvSpPr>
        <dsp:cNvPr id="0" name=""/>
        <dsp:cNvSpPr/>
      </dsp:nvSpPr>
      <dsp:spPr>
        <a:xfrm>
          <a:off x="1159239" y="5006255"/>
          <a:ext cx="4636960"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BCE42-D1C9-4E94-8B59-C0549F87946A}">
      <dsp:nvSpPr>
        <dsp:cNvPr id="0" name=""/>
        <dsp:cNvSpPr/>
      </dsp:nvSpPr>
      <dsp:spPr>
        <a:xfrm>
          <a:off x="0" y="342891"/>
          <a:ext cx="5796200" cy="21446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Injuries attributed to poor ergonomics significantly impact earning potential</a:t>
          </a:r>
        </a:p>
      </dsp:txBody>
      <dsp:txXfrm>
        <a:off x="104691" y="447582"/>
        <a:ext cx="5586818" cy="1935228"/>
      </dsp:txXfrm>
    </dsp:sp>
    <dsp:sp modelId="{C976129A-A1FA-4BDA-8314-8D54CD3A0225}">
      <dsp:nvSpPr>
        <dsp:cNvPr id="0" name=""/>
        <dsp:cNvSpPr/>
      </dsp:nvSpPr>
      <dsp:spPr>
        <a:xfrm>
          <a:off x="0" y="2599822"/>
          <a:ext cx="5796200" cy="214461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Minor adjustments result in long term improvement</a:t>
          </a:r>
        </a:p>
      </dsp:txBody>
      <dsp:txXfrm>
        <a:off x="104691" y="2704513"/>
        <a:ext cx="5586818" cy="1935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3AB3F-B9F8-460B-99FA-E7C5A6BE72BF}">
      <dsp:nvSpPr>
        <dsp:cNvPr id="0" name=""/>
        <dsp:cNvSpPr/>
      </dsp:nvSpPr>
      <dsp:spPr>
        <a:xfrm>
          <a:off x="0" y="41662"/>
          <a:ext cx="5796200" cy="15912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Less likely to experience injury</a:t>
          </a:r>
        </a:p>
      </dsp:txBody>
      <dsp:txXfrm>
        <a:off x="77676" y="119338"/>
        <a:ext cx="5640848" cy="1435848"/>
      </dsp:txXfrm>
    </dsp:sp>
    <dsp:sp modelId="{33BE96C3-E098-473F-B4C2-496B0FE7319E}">
      <dsp:nvSpPr>
        <dsp:cNvPr id="0" name=""/>
        <dsp:cNvSpPr/>
      </dsp:nvSpPr>
      <dsp:spPr>
        <a:xfrm>
          <a:off x="0" y="1748062"/>
          <a:ext cx="5796200" cy="1591200"/>
        </a:xfrm>
        <a:prstGeom prst="roundRect">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Extend ability to perform strenuous tasks</a:t>
          </a:r>
        </a:p>
      </dsp:txBody>
      <dsp:txXfrm>
        <a:off x="77676" y="1825738"/>
        <a:ext cx="5640848" cy="1435848"/>
      </dsp:txXfrm>
    </dsp:sp>
    <dsp:sp modelId="{C7545BE6-07F6-485B-A708-F283F9F079A3}">
      <dsp:nvSpPr>
        <dsp:cNvPr id="0" name=""/>
        <dsp:cNvSpPr/>
      </dsp:nvSpPr>
      <dsp:spPr>
        <a:xfrm>
          <a:off x="0" y="3454462"/>
          <a:ext cx="5796200" cy="1591200"/>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Improve efficiency</a:t>
          </a:r>
        </a:p>
      </dsp:txBody>
      <dsp:txXfrm>
        <a:off x="77676" y="3532138"/>
        <a:ext cx="5640848" cy="143584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656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656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656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D4E02C-3666-4D09-9991-8695C2B41803}" type="slidenum">
              <a:rPr lang="en-US"/>
              <a:pPr/>
              <a:t>‹#›</a:t>
            </a:fld>
            <a:endParaRPr lang="en-US" dirty="0"/>
          </a:p>
        </p:txBody>
      </p:sp>
    </p:spTree>
    <p:extLst>
      <p:ext uri="{BB962C8B-B14F-4D97-AF65-F5344CB8AC3E}">
        <p14:creationId xmlns:p14="http://schemas.microsoft.com/office/powerpoint/2010/main" val="4184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1027"/>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1028"/>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p:spPr>
      </p:sp>
      <p:sp>
        <p:nvSpPr>
          <p:cNvPr id="9221" name="Rectangle 1029"/>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1030"/>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3" name="Rectangle 1031"/>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4C78F3-75DB-458E-BBEC-006E57ED4A85}" type="slidenum">
              <a:rPr lang="en-US"/>
              <a:pPr/>
              <a:t>‹#›</a:t>
            </a:fld>
            <a:endParaRPr lang="en-US" dirty="0"/>
          </a:p>
        </p:txBody>
      </p:sp>
    </p:spTree>
    <p:extLst>
      <p:ext uri="{BB962C8B-B14F-4D97-AF65-F5344CB8AC3E}">
        <p14:creationId xmlns:p14="http://schemas.microsoft.com/office/powerpoint/2010/main" val="11741326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09EF79-ED01-480E-AD97-4A161407A2B3}" type="slidenum">
              <a:rPr lang="en-US"/>
              <a:pPr/>
              <a:t>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527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D45A8D3-5F55-4DCD-B9A5-8714A58E725F}" type="slidenum">
              <a:rPr lang="en-US"/>
              <a:pPr/>
              <a:t>16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a:t>This is what you’re doing to create all of those aches and pains.</a:t>
            </a:r>
          </a:p>
        </p:txBody>
      </p:sp>
    </p:spTree>
    <p:extLst>
      <p:ext uri="{BB962C8B-B14F-4D97-AF65-F5344CB8AC3E}">
        <p14:creationId xmlns:p14="http://schemas.microsoft.com/office/powerpoint/2010/main" val="399655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3531D4-2A4A-458E-9F67-119EFA711705}" type="slidenum">
              <a:rPr lang="en-US"/>
              <a:pPr/>
              <a:t>17</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Forceful actions that strain muscles and tendons increase your risk of injury. </a:t>
            </a:r>
          </a:p>
          <a:p>
            <a:endParaRPr lang="en-US" dirty="0"/>
          </a:p>
        </p:txBody>
      </p:sp>
    </p:spTree>
    <p:extLst>
      <p:ext uri="{BB962C8B-B14F-4D97-AF65-F5344CB8AC3E}">
        <p14:creationId xmlns:p14="http://schemas.microsoft.com/office/powerpoint/2010/main" val="310205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E9223A4-BBC3-46DF-96D9-3D1E2FC61238}" type="slidenum">
              <a:rPr lang="en-US"/>
              <a:pPr/>
              <a:t>18</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a:t>Do “OK” exercise</a:t>
            </a:r>
          </a:p>
        </p:txBody>
      </p:sp>
    </p:spTree>
    <p:extLst>
      <p:ext uri="{BB962C8B-B14F-4D97-AF65-F5344CB8AC3E}">
        <p14:creationId xmlns:p14="http://schemas.microsoft.com/office/powerpoint/2010/main" val="53234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lvl="1" indent="-182880" defTabSz="914400">
              <a:lnSpc>
                <a:spcPct val="90000"/>
              </a:lnSpc>
              <a:spcBef>
                <a:spcPct val="20000"/>
              </a:spcBef>
              <a:buClr>
                <a:schemeClr val="accent1"/>
              </a:buClr>
              <a:buFont typeface="Wingdings 2" pitchFamily="18" charset="2"/>
              <a:buChar char=""/>
            </a:pPr>
            <a:r>
              <a:rPr lang="en-US" sz="1600" dirty="0">
                <a:solidFill>
                  <a:srgbClr val="FFFFFF"/>
                </a:solidFill>
              </a:rPr>
              <a:t>Contributing factors - Reaching overhead, Force the body must maintain to hold the position, Holding fixed positions (static loading)</a:t>
            </a:r>
          </a:p>
          <a:p>
            <a:endParaRPr lang="en-US" dirty="0"/>
          </a:p>
        </p:txBody>
      </p:sp>
      <p:sp>
        <p:nvSpPr>
          <p:cNvPr id="4" name="Slide Number Placeholder 3"/>
          <p:cNvSpPr>
            <a:spLocks noGrp="1"/>
          </p:cNvSpPr>
          <p:nvPr>
            <p:ph type="sldNum" sz="quarter" idx="10"/>
          </p:nvPr>
        </p:nvSpPr>
        <p:spPr/>
        <p:txBody>
          <a:bodyPr/>
          <a:lstStyle/>
          <a:p>
            <a:fld id="{763F85D4-226C-45A5-ABD1-D6FEC41F2AAE}" type="slidenum">
              <a:rPr lang="en-US" smtClean="0"/>
              <a:pPr/>
              <a:t>19</a:t>
            </a:fld>
            <a:endParaRPr lang="en-US" dirty="0"/>
          </a:p>
        </p:txBody>
      </p:sp>
    </p:spTree>
    <p:extLst>
      <p:ext uri="{BB962C8B-B14F-4D97-AF65-F5344CB8AC3E}">
        <p14:creationId xmlns:p14="http://schemas.microsoft.com/office/powerpoint/2010/main" val="286822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F85D4-226C-45A5-ABD1-D6FEC41F2AAE}" type="slidenum">
              <a:rPr lang="en-US" smtClean="0"/>
              <a:pPr/>
              <a:t>20</a:t>
            </a:fld>
            <a:endParaRPr lang="en-US" dirty="0"/>
          </a:p>
        </p:txBody>
      </p:sp>
    </p:spTree>
    <p:extLst>
      <p:ext uri="{BB962C8B-B14F-4D97-AF65-F5344CB8AC3E}">
        <p14:creationId xmlns:p14="http://schemas.microsoft.com/office/powerpoint/2010/main" val="376766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0E25A9C-17CD-4A42-B922-68E84C633FB5}" type="slidenum">
              <a:rPr lang="en-US"/>
              <a:pPr/>
              <a:t>21</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Wrong cutting blades contributes, too.</a:t>
            </a:r>
          </a:p>
        </p:txBody>
      </p:sp>
    </p:spTree>
    <p:extLst>
      <p:ext uri="{BB962C8B-B14F-4D97-AF65-F5344CB8AC3E}">
        <p14:creationId xmlns:p14="http://schemas.microsoft.com/office/powerpoint/2010/main" val="241027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2DC1CF-4CB8-4BE2-85BF-90EB084A932F}" type="slidenum">
              <a:rPr lang="en-US"/>
              <a:pPr/>
              <a:t>24</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588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48</a:t>
            </a:r>
            <a:r>
              <a:rPr lang="en-US" baseline="30000" dirty="0"/>
              <a:t>th</a:t>
            </a:r>
            <a:r>
              <a:rPr lang="en-US" dirty="0"/>
              <a:t> out of 50 locations.  Reduced injury claims by 84%.  Implemented new seats in vans, handles</a:t>
            </a:r>
            <a:r>
              <a:rPr lang="en-US" baseline="0" dirty="0"/>
              <a:t> to worker height, weight training/fitness centers in location</a:t>
            </a:r>
            <a:endParaRPr lang="en-US" dirty="0"/>
          </a:p>
        </p:txBody>
      </p:sp>
      <p:sp>
        <p:nvSpPr>
          <p:cNvPr id="4" name="Slide Number Placeholder 3"/>
          <p:cNvSpPr>
            <a:spLocks noGrp="1"/>
          </p:cNvSpPr>
          <p:nvPr>
            <p:ph type="sldNum" sz="quarter" idx="10"/>
          </p:nvPr>
        </p:nvSpPr>
        <p:spPr/>
        <p:txBody>
          <a:bodyPr/>
          <a:lstStyle/>
          <a:p>
            <a:fld id="{974C78F3-75DB-458E-BBEC-006E57ED4A85}" type="slidenum">
              <a:rPr lang="en-US" smtClean="0"/>
              <a:pPr/>
              <a:t>26</a:t>
            </a:fld>
            <a:endParaRPr lang="en-US" dirty="0"/>
          </a:p>
        </p:txBody>
      </p:sp>
    </p:spTree>
    <p:extLst>
      <p:ext uri="{BB962C8B-B14F-4D97-AF65-F5344CB8AC3E}">
        <p14:creationId xmlns:p14="http://schemas.microsoft.com/office/powerpoint/2010/main" val="385477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1733CE-D33E-468E-A3A9-5AA73218CBFA}" type="slidenum">
              <a:rPr lang="en-US"/>
              <a:pPr/>
              <a:t>30</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Choose someone to demonstrate with empty box.  Have a variety of box shapes?</a:t>
            </a:r>
          </a:p>
        </p:txBody>
      </p:sp>
    </p:spTree>
    <p:extLst>
      <p:ext uri="{BB962C8B-B14F-4D97-AF65-F5344CB8AC3E}">
        <p14:creationId xmlns:p14="http://schemas.microsoft.com/office/powerpoint/2010/main" val="100998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DB84344-F721-4DF9-84A1-D66C572F0EA5}" type="slidenum">
              <a:rPr lang="en-US"/>
              <a:pPr/>
              <a:t>33</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Clear paths and excellent house keeping are critical components of an ergonomic worksite.  If you’re dodging extension cords or piles of material, you are in danger of twisting your ankle or knee, not to mention the tripping hazard.</a:t>
            </a:r>
          </a:p>
        </p:txBody>
      </p:sp>
    </p:spTree>
    <p:extLst>
      <p:ext uri="{BB962C8B-B14F-4D97-AF65-F5344CB8AC3E}">
        <p14:creationId xmlns:p14="http://schemas.microsoft.com/office/powerpoint/2010/main" val="45403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BA9CC04-AA13-4984-89BD-668D56904626}" type="slidenum">
              <a:rPr lang="en-US"/>
              <a:pPr/>
              <a:t>2</a:t>
            </a:fld>
            <a:endParaRPr lang="en-US" dirty="0"/>
          </a:p>
        </p:txBody>
      </p:sp>
      <p:sp>
        <p:nvSpPr>
          <p:cNvPr id="63490" name="Rectangle 1026"/>
          <p:cNvSpPr>
            <a:spLocks noGrp="1" noRot="1" noChangeAspect="1" noChangeArrowheads="1" noTextEdit="1"/>
          </p:cNvSpPr>
          <p:nvPr>
            <p:ph type="sldImg"/>
          </p:nvPr>
        </p:nvSpPr>
        <p:spPr>
          <a:ln/>
        </p:spPr>
      </p:sp>
      <p:sp>
        <p:nvSpPr>
          <p:cNvPr id="63491" name="Rectangle 1027"/>
          <p:cNvSpPr>
            <a:spLocks noGrp="1" noChangeArrowheads="1"/>
          </p:cNvSpPr>
          <p:nvPr>
            <p:ph type="body" idx="1"/>
          </p:nvPr>
        </p:nvSpPr>
        <p:spPr/>
        <p:txBody>
          <a:bodyPr/>
          <a:lstStyle/>
          <a:p>
            <a:r>
              <a:rPr lang="en-US" dirty="0"/>
              <a:t>According to the National Institute for Occupational Safety &amp; Health (NIOSH), health problems associated with ergonomics compose the most prevalent lost-time injuries and illnesses in almost every industry.</a:t>
            </a:r>
          </a:p>
          <a:p>
            <a:r>
              <a:rPr lang="en-US" dirty="0"/>
              <a:t>The back is the most commonly injured body part.  Most back problems are symptoms of low back injuries caused by heavy lifting or frequent bending.  Construction workers bend over an average of 20,000 times every year!</a:t>
            </a:r>
          </a:p>
          <a:p>
            <a:endParaRPr lang="en-US" dirty="0"/>
          </a:p>
          <a:p>
            <a:endParaRPr lang="en-US" dirty="0"/>
          </a:p>
        </p:txBody>
      </p:sp>
    </p:spTree>
    <p:extLst>
      <p:ext uri="{BB962C8B-B14F-4D97-AF65-F5344CB8AC3E}">
        <p14:creationId xmlns:p14="http://schemas.microsoft.com/office/powerpoint/2010/main" val="338919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6520DC1-8754-47BC-895C-1875B3B5344D}" type="slidenum">
              <a:rPr lang="en-US"/>
              <a:pPr/>
              <a:t>39</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Ever think of that?</a:t>
            </a:r>
          </a:p>
        </p:txBody>
      </p:sp>
    </p:spTree>
    <p:extLst>
      <p:ext uri="{BB962C8B-B14F-4D97-AF65-F5344CB8AC3E}">
        <p14:creationId xmlns:p14="http://schemas.microsoft.com/office/powerpoint/2010/main" val="189536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F880603-5D1F-4E98-9DF0-E05989BFCCF0}" type="slidenum">
              <a:rPr lang="en-US"/>
              <a:pPr/>
              <a:t>40</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Ladders with wheels, 2-wheeled wheel barrows, bent shove handles, wider grips on the saw, angled pliers and keyboard.</a:t>
            </a:r>
          </a:p>
        </p:txBody>
      </p:sp>
    </p:spTree>
    <p:extLst>
      <p:ext uri="{BB962C8B-B14F-4D97-AF65-F5344CB8AC3E}">
        <p14:creationId xmlns:p14="http://schemas.microsoft.com/office/powerpoint/2010/main" val="186916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01265A-9843-4B05-86D4-BAD121F08B8B}" type="slidenum">
              <a:rPr lang="en-US"/>
              <a:pPr/>
              <a:t>42</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1799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78F3-75DB-458E-BBEC-006E57ED4A85}" type="slidenum">
              <a:rPr lang="en-US" smtClean="0"/>
              <a:pPr/>
              <a:t>43</a:t>
            </a:fld>
            <a:endParaRPr lang="en-US" dirty="0"/>
          </a:p>
        </p:txBody>
      </p:sp>
    </p:spTree>
    <p:extLst>
      <p:ext uri="{BB962C8B-B14F-4D97-AF65-F5344CB8AC3E}">
        <p14:creationId xmlns:p14="http://schemas.microsoft.com/office/powerpoint/2010/main" val="624730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F8217E-BC2E-46F8-8CE0-537CCFAF2029}" type="slidenum">
              <a:rPr lang="en-US"/>
              <a:pPr/>
              <a:t>45</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Bulky heat resistant gloves reduce grip strength by as much as 40%</a:t>
            </a:r>
          </a:p>
        </p:txBody>
      </p:sp>
    </p:spTree>
    <p:extLst>
      <p:ext uri="{BB962C8B-B14F-4D97-AF65-F5344CB8AC3E}">
        <p14:creationId xmlns:p14="http://schemas.microsoft.com/office/powerpoint/2010/main" val="71178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78F3-75DB-458E-BBEC-006E57ED4A85}" type="slidenum">
              <a:rPr lang="en-US" smtClean="0"/>
              <a:pPr/>
              <a:t>3</a:t>
            </a:fld>
            <a:endParaRPr lang="en-US" dirty="0"/>
          </a:p>
        </p:txBody>
      </p:sp>
    </p:spTree>
    <p:extLst>
      <p:ext uri="{BB962C8B-B14F-4D97-AF65-F5344CB8AC3E}">
        <p14:creationId xmlns:p14="http://schemas.microsoft.com/office/powerpoint/2010/main" val="184063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F95D128-040A-4F06-A7A4-96EBA0DA85CC}" type="slidenum">
              <a:rPr lang="en-US"/>
              <a:pPr/>
              <a:t>4</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328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AED7339-9F42-46AF-960C-4AE2F8F6DA50}" type="slidenum">
              <a:rPr lang="en-US"/>
              <a:pPr/>
              <a:t>5</a:t>
            </a:fld>
            <a:endParaRPr lang="en-US"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b="1" dirty="0">
                <a:solidFill>
                  <a:srgbClr val="333333"/>
                </a:solidFill>
              </a:rPr>
              <a:t>Rest</a:t>
            </a:r>
            <a:r>
              <a:rPr lang="en-US" dirty="0">
                <a:solidFill>
                  <a:srgbClr val="333333"/>
                </a:solidFill>
              </a:rPr>
              <a:t> - no weight bearing for the first 24 hours after the injury (Possibly longer, depending upon severity) </a:t>
            </a:r>
          </a:p>
          <a:p>
            <a:r>
              <a:rPr lang="en-US" b="1" dirty="0">
                <a:solidFill>
                  <a:srgbClr val="333333"/>
                </a:solidFill>
              </a:rPr>
              <a:t>Ice</a:t>
            </a:r>
            <a:r>
              <a:rPr lang="en-US" dirty="0">
                <a:solidFill>
                  <a:srgbClr val="333333"/>
                </a:solidFill>
              </a:rPr>
              <a:t> - apply ice packs using a towel over a plastic bag to the area that is painful. Be careful to avoid frostbite. Ice should be intermittently applied for the first 24 hours. </a:t>
            </a:r>
          </a:p>
          <a:p>
            <a:r>
              <a:rPr lang="en-US" b="1" dirty="0">
                <a:solidFill>
                  <a:srgbClr val="333333"/>
                </a:solidFill>
              </a:rPr>
              <a:t>Compression</a:t>
            </a:r>
            <a:r>
              <a:rPr lang="en-US" dirty="0">
                <a:solidFill>
                  <a:srgbClr val="333333"/>
                </a:solidFill>
              </a:rPr>
              <a:t> - an ACE bandage or other soft elastic material should be applied to the ankle to help prevent the accumulation of edema. </a:t>
            </a:r>
          </a:p>
          <a:p>
            <a:r>
              <a:rPr lang="en-US" b="1" dirty="0">
                <a:solidFill>
                  <a:srgbClr val="333333"/>
                </a:solidFill>
              </a:rPr>
              <a:t>Elevation</a:t>
            </a:r>
            <a:r>
              <a:rPr lang="en-US" dirty="0">
                <a:solidFill>
                  <a:srgbClr val="333333"/>
                </a:solidFill>
              </a:rPr>
              <a:t> - elevating the ankle helps in removing edema. By having the foot higher than the hip (or heart), gravity is used to pull edema out of the ankle. </a:t>
            </a:r>
          </a:p>
          <a:p>
            <a:r>
              <a:rPr lang="en-US" dirty="0">
                <a:solidFill>
                  <a:srgbClr val="333333"/>
                </a:solidFill>
              </a:rPr>
              <a:t>In the initial 24 hours, it is very important to avoid things which might increase swelling: </a:t>
            </a:r>
          </a:p>
          <a:p>
            <a:pPr>
              <a:buFontTx/>
              <a:buChar char="•"/>
            </a:pPr>
            <a:r>
              <a:rPr lang="en-US" dirty="0">
                <a:solidFill>
                  <a:srgbClr val="333333"/>
                </a:solidFill>
              </a:rPr>
              <a:t>hot showers </a:t>
            </a:r>
          </a:p>
          <a:p>
            <a:pPr>
              <a:buFontTx/>
              <a:buChar char="•"/>
            </a:pPr>
            <a:r>
              <a:rPr lang="en-US" dirty="0">
                <a:solidFill>
                  <a:srgbClr val="333333"/>
                </a:solidFill>
              </a:rPr>
              <a:t>heat rubs </a:t>
            </a:r>
          </a:p>
          <a:p>
            <a:pPr>
              <a:buFontTx/>
              <a:buChar char="•"/>
            </a:pPr>
            <a:r>
              <a:rPr lang="en-US" dirty="0">
                <a:solidFill>
                  <a:srgbClr val="333333"/>
                </a:solidFill>
              </a:rPr>
              <a:t>hot packs </a:t>
            </a:r>
          </a:p>
          <a:p>
            <a:pPr>
              <a:buFontTx/>
              <a:buChar char="•"/>
            </a:pPr>
            <a:r>
              <a:rPr lang="en-US" dirty="0">
                <a:solidFill>
                  <a:srgbClr val="333333"/>
                </a:solidFill>
              </a:rPr>
              <a:t>drinking alcohol </a:t>
            </a:r>
          </a:p>
          <a:p>
            <a:pPr>
              <a:buFontTx/>
              <a:buChar char="•"/>
            </a:pPr>
            <a:r>
              <a:rPr lang="en-US" dirty="0">
                <a:solidFill>
                  <a:srgbClr val="333333"/>
                </a:solidFill>
              </a:rPr>
              <a:t>anti-coagulants drugs may prolong the clotting time of blood and may cause more bleeding into the ankle. </a:t>
            </a:r>
          </a:p>
          <a:p>
            <a:r>
              <a:rPr lang="en-US" dirty="0"/>
              <a:t>Most common sprain is ankle, mostly due to sports related injuries.  </a:t>
            </a:r>
          </a:p>
        </p:txBody>
      </p:sp>
    </p:spTree>
    <p:extLst>
      <p:ext uri="{BB962C8B-B14F-4D97-AF65-F5344CB8AC3E}">
        <p14:creationId xmlns:p14="http://schemas.microsoft.com/office/powerpoint/2010/main" val="283839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D12CED-4B0D-4049-9B43-48D46A4EB8A2}" type="slidenum">
              <a:rPr lang="en-US"/>
              <a:pPr/>
              <a:t>6</a:t>
            </a:fld>
            <a:endParaRPr lang="en-US" dirty="0"/>
          </a:p>
        </p:txBody>
      </p:sp>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p:txBody>
          <a:bodyPr/>
          <a:lstStyle/>
          <a:p>
            <a:r>
              <a:rPr lang="en-US" dirty="0"/>
              <a:t>Larger muscle groups = more significant injury, harder to diagnose, long recovery period.</a:t>
            </a:r>
          </a:p>
        </p:txBody>
      </p:sp>
    </p:spTree>
    <p:extLst>
      <p:ext uri="{BB962C8B-B14F-4D97-AF65-F5344CB8AC3E}">
        <p14:creationId xmlns:p14="http://schemas.microsoft.com/office/powerpoint/2010/main" val="286802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1B675D6-3DD2-4AF3-9C4A-254C54EBC407}" type="slidenum">
              <a:rPr lang="en-US"/>
              <a:pPr/>
              <a:t>7</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Carpal Tunnel.</a:t>
            </a:r>
          </a:p>
          <a:p>
            <a:r>
              <a:rPr lang="en-US" dirty="0"/>
              <a:t>Blackberry thumb from text messaging.</a:t>
            </a:r>
          </a:p>
          <a:p>
            <a:r>
              <a:rPr lang="en-US" dirty="0"/>
              <a:t>Playing video games!</a:t>
            </a:r>
          </a:p>
        </p:txBody>
      </p:sp>
    </p:spTree>
    <p:extLst>
      <p:ext uri="{BB962C8B-B14F-4D97-AF65-F5344CB8AC3E}">
        <p14:creationId xmlns:p14="http://schemas.microsoft.com/office/powerpoint/2010/main" val="54907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C78F3-75DB-458E-BBEC-006E57ED4A85}" type="slidenum">
              <a:rPr lang="en-US" smtClean="0"/>
              <a:pPr/>
              <a:t>13</a:t>
            </a:fld>
            <a:endParaRPr lang="en-US" dirty="0"/>
          </a:p>
        </p:txBody>
      </p:sp>
    </p:spTree>
    <p:extLst>
      <p:ext uri="{BB962C8B-B14F-4D97-AF65-F5344CB8AC3E}">
        <p14:creationId xmlns:p14="http://schemas.microsoft.com/office/powerpoint/2010/main" val="335812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AD9F53-EFA5-4607-9595-C94BCDF927C4}" type="slidenum">
              <a:rPr lang="en-US"/>
              <a:pPr/>
              <a:t>15</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dirty="0"/>
              <a:t>Making the same movement over and over eventually tires muscles.  If you keep using those tense, tired muscles, your risk of injury increases.  A move is especially risky if you combine repetition with poor position or excessive force.</a:t>
            </a:r>
          </a:p>
        </p:txBody>
      </p:sp>
    </p:spTree>
    <p:extLst>
      <p:ext uri="{BB962C8B-B14F-4D97-AF65-F5344CB8AC3E}">
        <p14:creationId xmlns:p14="http://schemas.microsoft.com/office/powerpoint/2010/main" val="148355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B345C-E9B7-4DBC-8B6A-AE293E12657D}" type="slidenum">
              <a:rPr lang="en-US" smtClean="0"/>
              <a:pPr/>
              <a:t>‹#›</a:t>
            </a:fld>
            <a:endParaRPr lang="en-US" dirty="0"/>
          </a:p>
        </p:txBody>
      </p:sp>
    </p:spTree>
    <p:extLst>
      <p:ext uri="{BB962C8B-B14F-4D97-AF65-F5344CB8AC3E}">
        <p14:creationId xmlns:p14="http://schemas.microsoft.com/office/powerpoint/2010/main" val="292410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53313-E7D8-4584-BDFB-2078B1BE32DF}" type="slidenum">
              <a:rPr lang="en-US" smtClean="0"/>
              <a:pPr/>
              <a:t>‹#›</a:t>
            </a:fld>
            <a:endParaRPr lang="en-US" dirty="0"/>
          </a:p>
        </p:txBody>
      </p:sp>
    </p:spTree>
    <p:extLst>
      <p:ext uri="{BB962C8B-B14F-4D97-AF65-F5344CB8AC3E}">
        <p14:creationId xmlns:p14="http://schemas.microsoft.com/office/powerpoint/2010/main" val="148795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128E4D-2503-43B6-A4FD-864A53784023}" type="slidenum">
              <a:rPr lang="en-US" smtClean="0"/>
              <a:pPr/>
              <a:t>‹#›</a:t>
            </a:fld>
            <a:endParaRPr lang="en-US" dirty="0"/>
          </a:p>
        </p:txBody>
      </p:sp>
    </p:spTree>
    <p:extLst>
      <p:ext uri="{BB962C8B-B14F-4D97-AF65-F5344CB8AC3E}">
        <p14:creationId xmlns:p14="http://schemas.microsoft.com/office/powerpoint/2010/main" val="53913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009FD9D-72CA-4903-8F48-3A71BCADCF8E}" type="slidenum">
              <a:rPr lang="en-US"/>
              <a:pPr/>
              <a:t>‹#›</a:t>
            </a:fld>
            <a:endParaRPr lang="en-US" dirty="0"/>
          </a:p>
        </p:txBody>
      </p:sp>
    </p:spTree>
    <p:extLst>
      <p:ext uri="{BB962C8B-B14F-4D97-AF65-F5344CB8AC3E}">
        <p14:creationId xmlns:p14="http://schemas.microsoft.com/office/powerpoint/2010/main" val="294961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2B4BD4-E1CD-4355-BC86-59BED82F681F}" type="slidenum">
              <a:rPr lang="en-US" smtClean="0"/>
              <a:pPr/>
              <a:t>‹#›</a:t>
            </a:fld>
            <a:endParaRPr lang="en-US" dirty="0"/>
          </a:p>
        </p:txBody>
      </p:sp>
    </p:spTree>
    <p:extLst>
      <p:ext uri="{BB962C8B-B14F-4D97-AF65-F5344CB8AC3E}">
        <p14:creationId xmlns:p14="http://schemas.microsoft.com/office/powerpoint/2010/main" val="191642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E80DB-20B2-4C77-9702-A49F4CC13BEB}" type="slidenum">
              <a:rPr lang="en-US" smtClean="0"/>
              <a:pPr/>
              <a:t>‹#›</a:t>
            </a:fld>
            <a:endParaRPr lang="en-US" dirty="0"/>
          </a:p>
        </p:txBody>
      </p:sp>
    </p:spTree>
    <p:extLst>
      <p:ext uri="{BB962C8B-B14F-4D97-AF65-F5344CB8AC3E}">
        <p14:creationId xmlns:p14="http://schemas.microsoft.com/office/powerpoint/2010/main" val="143631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626CC8D-58F4-4473-860E-BFCEE9A2C83C}" type="slidenum">
              <a:rPr lang="en-US" smtClean="0"/>
              <a:pPr/>
              <a:t>‹#›</a:t>
            </a:fld>
            <a:endParaRPr lang="en-US" dirty="0"/>
          </a:p>
        </p:txBody>
      </p:sp>
    </p:spTree>
    <p:extLst>
      <p:ext uri="{BB962C8B-B14F-4D97-AF65-F5344CB8AC3E}">
        <p14:creationId xmlns:p14="http://schemas.microsoft.com/office/powerpoint/2010/main" val="150246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26DF24-714D-46D4-BFC5-6F649B943C80}" type="slidenum">
              <a:rPr lang="en-US" smtClean="0"/>
              <a:pPr/>
              <a:t>‹#›</a:t>
            </a:fld>
            <a:endParaRPr lang="en-US" dirty="0"/>
          </a:p>
        </p:txBody>
      </p:sp>
    </p:spTree>
    <p:extLst>
      <p:ext uri="{BB962C8B-B14F-4D97-AF65-F5344CB8AC3E}">
        <p14:creationId xmlns:p14="http://schemas.microsoft.com/office/powerpoint/2010/main" val="22229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54A6ECDD-C26F-44F1-B9E4-54BCB5AEFC94}" type="slidenum">
              <a:rPr lang="en-US" smtClean="0"/>
              <a:pPr/>
              <a:t>‹#›</a:t>
            </a:fld>
            <a:endParaRPr lang="en-US" dirty="0"/>
          </a:p>
        </p:txBody>
      </p:sp>
    </p:spTree>
    <p:extLst>
      <p:ext uri="{BB962C8B-B14F-4D97-AF65-F5344CB8AC3E}">
        <p14:creationId xmlns:p14="http://schemas.microsoft.com/office/powerpoint/2010/main" val="64193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C4914F-CE7E-4152-AB2A-3ABCFF82CE57}" type="slidenum">
              <a:rPr lang="en-US" smtClean="0"/>
              <a:pPr/>
              <a:t>‹#›</a:t>
            </a:fld>
            <a:endParaRPr lang="en-US" dirty="0"/>
          </a:p>
        </p:txBody>
      </p:sp>
    </p:spTree>
    <p:extLst>
      <p:ext uri="{BB962C8B-B14F-4D97-AF65-F5344CB8AC3E}">
        <p14:creationId xmlns:p14="http://schemas.microsoft.com/office/powerpoint/2010/main" val="329585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pPr/>
              <a:t>6/15/2023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CEBD506-E7B6-45F0-9358-4733C295FD17}" type="slidenum">
              <a:rPr lang="en-US" smtClean="0"/>
              <a:pPr/>
              <a:t>‹#›</a:t>
            </a:fld>
            <a:endParaRPr lang="en-US" dirty="0"/>
          </a:p>
        </p:txBody>
      </p:sp>
    </p:spTree>
    <p:extLst>
      <p:ext uri="{BB962C8B-B14F-4D97-AF65-F5344CB8AC3E}">
        <p14:creationId xmlns:p14="http://schemas.microsoft.com/office/powerpoint/2010/main" val="85332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t>6/15/2023</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FBAE62C6-266E-45F1-B605-31EC8CFCA3A9}" type="slidenum">
              <a:rPr lang="en-US" smtClean="0"/>
              <a:pPr/>
              <a:t>‹#›</a:t>
            </a:fld>
            <a:endParaRPr lang="en-US" dirty="0"/>
          </a:p>
        </p:txBody>
      </p:sp>
    </p:spTree>
    <p:extLst>
      <p:ext uri="{BB962C8B-B14F-4D97-AF65-F5344CB8AC3E}">
        <p14:creationId xmlns:p14="http://schemas.microsoft.com/office/powerpoint/2010/main" val="272706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6DFF08F-DC6B-4601-B491-B0F83F6DD2DA}" type="datetimeFigureOut">
              <a:rPr lang="en-US" smtClean="0"/>
              <a:pPr/>
              <a:t>6/15/2023</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3D6E92ED-6170-412C-855E-C5DC31F8C0C1}" type="slidenum">
              <a:rPr lang="en-US" smtClean="0"/>
              <a:pPr/>
              <a:t>‹#›</a:t>
            </a:fld>
            <a:endParaRPr lang="en-US" dirty="0"/>
          </a:p>
        </p:txBody>
      </p:sp>
    </p:spTree>
    <p:extLst>
      <p:ext uri="{BB962C8B-B14F-4D97-AF65-F5344CB8AC3E}">
        <p14:creationId xmlns:p14="http://schemas.microsoft.com/office/powerpoint/2010/main" val="38292747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xhp0xswG6m0?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png"/><Relationship Id="rId7"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hyperlink" Target="http://www.rostratool.com/catfamilyitems.asp?p=1&amp;familyID=10&amp;familyName=4200%20Series%20-%20Super%20Ergo%20Crimp%20Tools&amp;cat1ID=20&amp;cat1Name=&amp;cat2ID=7&amp;cat2Name=Power%20Crimp%20Tools" TargetMode="External"/><Relationship Id="rId10" Type="http://schemas.openxmlformats.org/officeDocument/2006/relationships/image" Target="../media/image58.jpeg"/><Relationship Id="rId4" Type="http://schemas.openxmlformats.org/officeDocument/2006/relationships/image" Target="../media/image53.jpeg"/><Relationship Id="rId9"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wmf"/><Relationship Id="rId4" Type="http://schemas.openxmlformats.org/officeDocument/2006/relationships/image" Target="../media/image64.wmf"/></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tmclenon@BuildwithCAM.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62" name="Rectangle 82961">
            <a:extLst>
              <a:ext uri="{FF2B5EF4-FFF2-40B4-BE49-F238E27FC236}">
                <a16:creationId xmlns:a16="http://schemas.microsoft.com/office/drawing/2014/main" id="{0F2F231C-9E36-40B0-A4AD-D3AD1E81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64" name="Rectangle 82963">
            <a:extLst>
              <a:ext uri="{FF2B5EF4-FFF2-40B4-BE49-F238E27FC236}">
                <a16:creationId xmlns:a16="http://schemas.microsoft.com/office/drawing/2014/main" id="{AC80E3FC-06A2-4801-8281-7E4E063B7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0" name="Rectangle 2"/>
          <p:cNvSpPr>
            <a:spLocks noGrp="1" noChangeArrowheads="1"/>
          </p:cNvSpPr>
          <p:nvPr>
            <p:ph type="ctrTitle"/>
          </p:nvPr>
        </p:nvSpPr>
        <p:spPr>
          <a:xfrm>
            <a:off x="363846" y="1298448"/>
            <a:ext cx="2882556" cy="3255264"/>
          </a:xfrm>
        </p:spPr>
        <p:txBody>
          <a:bodyPr>
            <a:normAutofit/>
          </a:bodyPr>
          <a:lstStyle/>
          <a:p>
            <a:r>
              <a:rPr lang="en-US" sz="4600"/>
              <a:t>Creating an Ergonomic Worksite</a:t>
            </a:r>
          </a:p>
        </p:txBody>
      </p:sp>
      <p:pic>
        <p:nvPicPr>
          <p:cNvPr id="82950" name="Picture 6" descr="https://encrypted-tbn1.google.com/images?q=tbn:ANd9GcSHjj9QSoTnpECoPsuEiMTy1SdsgBBlbAnPdWsCaQBrTlwLrieF"/>
          <p:cNvPicPr>
            <a:picLocks noChangeAspect="1" noChangeArrowheads="1"/>
          </p:cNvPicPr>
          <p:nvPr/>
        </p:nvPicPr>
        <p:blipFill rotWithShape="1">
          <a:blip r:embed="rId3" cstate="print"/>
          <a:srcRect r="11542" b="-3"/>
          <a:stretch/>
        </p:blipFill>
        <p:spPr bwMode="auto">
          <a:xfrm>
            <a:off x="7062712" y="768098"/>
            <a:ext cx="1553220" cy="2344273"/>
          </a:xfrm>
          <a:prstGeom prst="rect">
            <a:avLst/>
          </a:prstGeom>
          <a:noFill/>
        </p:spPr>
      </p:pic>
      <p:pic>
        <p:nvPicPr>
          <p:cNvPr id="4" name="Picture 2" descr="What Is HVAC Ductwork? An Introduction for HVAC Students - Refrigeration  School, Inc. (RSI)">
            <a:extLst>
              <a:ext uri="{FF2B5EF4-FFF2-40B4-BE49-F238E27FC236}">
                <a16:creationId xmlns:a16="http://schemas.microsoft.com/office/drawing/2014/main" id="{5BD5233C-E7B5-A65E-1504-8DA1A03EEC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20" r="35600" b="-2"/>
          <a:stretch/>
        </p:blipFill>
        <p:spPr bwMode="auto">
          <a:xfrm>
            <a:off x="3839077" y="4080911"/>
            <a:ext cx="1632064" cy="2008992"/>
          </a:xfrm>
          <a:prstGeom prst="rect">
            <a:avLst/>
          </a:prstGeom>
          <a:noFill/>
          <a:extLst>
            <a:ext uri="{909E8E84-426E-40DD-AFC4-6F175D3DCCD1}">
              <a14:hiddenFill xmlns:a14="http://schemas.microsoft.com/office/drawing/2010/main">
                <a:solidFill>
                  <a:srgbClr val="FFFFFF"/>
                </a:solidFill>
              </a14:hiddenFill>
            </a:ext>
          </a:extLst>
        </p:spPr>
      </p:pic>
      <p:sp>
        <p:nvSpPr>
          <p:cNvPr id="82966" name="Rectangle 82965">
            <a:extLst>
              <a:ext uri="{FF2B5EF4-FFF2-40B4-BE49-F238E27FC236}">
                <a16:creationId xmlns:a16="http://schemas.microsoft.com/office/drawing/2014/main" id="{4554E15C-DA50-4F0F-A416-E3B088C75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2948" name="Picture 4" descr="https://encrypted-tbn1.google.com/images?q=tbn:ANd9GcQmHvDriuTMz8Q9vhLUxDEAR5GiPLf21fTiP1w9KEuemx3rSKi8MA"/>
          <p:cNvPicPr>
            <a:picLocks noChangeAspect="1" noChangeArrowheads="1"/>
          </p:cNvPicPr>
          <p:nvPr/>
        </p:nvPicPr>
        <p:blipFill rotWithShape="1">
          <a:blip r:embed="rId5" cstate="print"/>
          <a:srcRect l="15135" r="20851" b="-2"/>
          <a:stretch/>
        </p:blipFill>
        <p:spPr bwMode="auto">
          <a:xfrm>
            <a:off x="5595678" y="3264090"/>
            <a:ext cx="3020252" cy="3593910"/>
          </a:xfrm>
          <a:prstGeom prst="rect">
            <a:avLst/>
          </a:prstGeom>
          <a:noFill/>
        </p:spPr>
      </p:pic>
      <p:pic>
        <p:nvPicPr>
          <p:cNvPr id="2052" name="Picture 4" descr="20 Common House Framing Terms You Should Know | The Family Handyman">
            <a:extLst>
              <a:ext uri="{FF2B5EF4-FFF2-40B4-BE49-F238E27FC236}">
                <a16:creationId xmlns:a16="http://schemas.microsoft.com/office/drawing/2014/main" id="{8A60AAB7-A23F-8711-E307-288074C5E74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55" r="17244" b="-1"/>
          <a:stretch/>
        </p:blipFill>
        <p:spPr bwMode="auto">
          <a:xfrm>
            <a:off x="3853091" y="-2"/>
            <a:ext cx="3085080" cy="392004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3EC134-D016-70C1-DC19-4F4200435D75}"/>
              </a:ext>
            </a:extLst>
          </p:cNvPr>
          <p:cNvSpPr txBox="1"/>
          <p:nvPr/>
        </p:nvSpPr>
        <p:spPr>
          <a:xfrm>
            <a:off x="363846" y="4946379"/>
            <a:ext cx="1754198" cy="369332"/>
          </a:xfrm>
          <a:prstGeom prst="rect">
            <a:avLst/>
          </a:prstGeom>
          <a:noFill/>
        </p:spPr>
        <p:txBody>
          <a:bodyPr wrap="none" rtlCol="0">
            <a:spAutoFit/>
          </a:bodyPr>
          <a:lstStyle/>
          <a:p>
            <a:r>
              <a:rPr lang="en-US" dirty="0">
                <a:solidFill>
                  <a:schemeClr val="bg1"/>
                </a:solidFill>
              </a:rPr>
              <a:t>Tracey McLenon</a:t>
            </a:r>
          </a:p>
        </p:txBody>
      </p:sp>
      <p:pic>
        <p:nvPicPr>
          <p:cNvPr id="8" name="Picture 7" descr="A picture containing font, graphics, text, logo&#10;&#10;Description automatically generated">
            <a:extLst>
              <a:ext uri="{FF2B5EF4-FFF2-40B4-BE49-F238E27FC236}">
                <a16:creationId xmlns:a16="http://schemas.microsoft.com/office/drawing/2014/main" id="{B0501C15-04A9-5E91-D15D-E85B7ACB1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911" y="5294023"/>
            <a:ext cx="2540926" cy="6868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26A8-1A03-D82F-A14E-D8C0EB65C6E8}"/>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C26B3BAC-0AE1-78D0-5F7A-201BB4F92C73}"/>
              </a:ext>
            </a:extLst>
          </p:cNvPr>
          <p:cNvSpPr>
            <a:spLocks noGrp="1"/>
          </p:cNvSpPr>
          <p:nvPr>
            <p:ph type="tbl" idx="1"/>
          </p:nvPr>
        </p:nvSpPr>
        <p:spPr/>
      </p:sp>
      <p:pic>
        <p:nvPicPr>
          <p:cNvPr id="1026" name="Picture 2">
            <a:extLst>
              <a:ext uri="{FF2B5EF4-FFF2-40B4-BE49-F238E27FC236}">
                <a16:creationId xmlns:a16="http://schemas.microsoft.com/office/drawing/2014/main" id="{508A6780-921B-1635-5706-8E75BCFD9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1BCA0A-38DF-5E92-51E3-13F94C838968}"/>
              </a:ext>
            </a:extLst>
          </p:cNvPr>
          <p:cNvSpPr txBox="1"/>
          <p:nvPr/>
        </p:nvSpPr>
        <p:spPr>
          <a:xfrm>
            <a:off x="304800" y="6096000"/>
            <a:ext cx="1676400" cy="369332"/>
          </a:xfrm>
          <a:prstGeom prst="rect">
            <a:avLst/>
          </a:prstGeom>
          <a:noFill/>
        </p:spPr>
        <p:txBody>
          <a:bodyPr wrap="square" rtlCol="0">
            <a:spAutoFit/>
          </a:bodyPr>
          <a:lstStyle/>
          <a:p>
            <a:r>
              <a:rPr lang="en-US" dirty="0">
                <a:highlight>
                  <a:srgbClr val="FFFF00"/>
                </a:highlight>
              </a:rPr>
              <a:t>Source: CPWR</a:t>
            </a:r>
          </a:p>
        </p:txBody>
      </p:sp>
    </p:spTree>
    <p:extLst>
      <p:ext uri="{BB962C8B-B14F-4D97-AF65-F5344CB8AC3E}">
        <p14:creationId xmlns:p14="http://schemas.microsoft.com/office/powerpoint/2010/main" val="112620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EA14-5331-150A-F41C-82E8FDC496CC}"/>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891B9359-2A3F-6279-0A94-0A16EC8DD35A}"/>
              </a:ext>
            </a:extLst>
          </p:cNvPr>
          <p:cNvSpPr>
            <a:spLocks noGrp="1"/>
          </p:cNvSpPr>
          <p:nvPr>
            <p:ph type="tbl" idx="1"/>
          </p:nvPr>
        </p:nvSpPr>
        <p:spPr/>
      </p:sp>
      <p:pic>
        <p:nvPicPr>
          <p:cNvPr id="2050" name="Picture 2">
            <a:extLst>
              <a:ext uri="{FF2B5EF4-FFF2-40B4-BE49-F238E27FC236}">
                <a16:creationId xmlns:a16="http://schemas.microsoft.com/office/drawing/2014/main" id="{8DE12AA7-44A7-37B7-43FD-A2EE33B4F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4FA8B8-95B0-D12A-12BD-706E554670BF}"/>
              </a:ext>
            </a:extLst>
          </p:cNvPr>
          <p:cNvSpPr txBox="1"/>
          <p:nvPr/>
        </p:nvSpPr>
        <p:spPr>
          <a:xfrm>
            <a:off x="2458" y="6418302"/>
            <a:ext cx="1676400" cy="369332"/>
          </a:xfrm>
          <a:prstGeom prst="rect">
            <a:avLst/>
          </a:prstGeom>
          <a:noFill/>
        </p:spPr>
        <p:txBody>
          <a:bodyPr wrap="square" rtlCol="0">
            <a:spAutoFit/>
          </a:bodyPr>
          <a:lstStyle/>
          <a:p>
            <a:r>
              <a:rPr lang="en-US" dirty="0">
                <a:highlight>
                  <a:srgbClr val="FFFF00"/>
                </a:highlight>
              </a:rPr>
              <a:t>Source: CPWR</a:t>
            </a:r>
          </a:p>
        </p:txBody>
      </p:sp>
    </p:spTree>
    <p:extLst>
      <p:ext uri="{BB962C8B-B14F-4D97-AF65-F5344CB8AC3E}">
        <p14:creationId xmlns:p14="http://schemas.microsoft.com/office/powerpoint/2010/main" val="247395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1431-7E08-1083-D026-101059BF5EDB}"/>
              </a:ext>
            </a:extLst>
          </p:cNvPr>
          <p:cNvSpPr>
            <a:spLocks noGrp="1"/>
          </p:cNvSpPr>
          <p:nvPr>
            <p:ph type="title"/>
          </p:nvPr>
        </p:nvSpPr>
        <p:spPr/>
        <p:txBody>
          <a:bodyPr/>
          <a:lstStyle/>
          <a:p>
            <a:r>
              <a:rPr lang="en-US" dirty="0"/>
              <a:t>Applicable Standards</a:t>
            </a:r>
          </a:p>
        </p:txBody>
      </p:sp>
      <p:sp>
        <p:nvSpPr>
          <p:cNvPr id="4" name="Content Placeholder 3">
            <a:extLst>
              <a:ext uri="{FF2B5EF4-FFF2-40B4-BE49-F238E27FC236}">
                <a16:creationId xmlns:a16="http://schemas.microsoft.com/office/drawing/2014/main" id="{D150A573-9C47-D959-6905-9B41467FA184}"/>
              </a:ext>
            </a:extLst>
          </p:cNvPr>
          <p:cNvSpPr>
            <a:spLocks noGrp="1"/>
          </p:cNvSpPr>
          <p:nvPr>
            <p:ph idx="1"/>
          </p:nvPr>
        </p:nvSpPr>
        <p:spPr/>
        <p:txBody>
          <a:bodyPr/>
          <a:lstStyle/>
          <a:p>
            <a:r>
              <a:rPr lang="en-US" dirty="0"/>
              <a:t>Construction Industry</a:t>
            </a:r>
          </a:p>
          <a:p>
            <a:r>
              <a:rPr lang="en-US" dirty="0"/>
              <a:t>General Industry</a:t>
            </a:r>
          </a:p>
        </p:txBody>
      </p:sp>
      <p:sp>
        <p:nvSpPr>
          <p:cNvPr id="5" name="TextBox 4">
            <a:extLst>
              <a:ext uri="{FF2B5EF4-FFF2-40B4-BE49-F238E27FC236}">
                <a16:creationId xmlns:a16="http://schemas.microsoft.com/office/drawing/2014/main" id="{522FBFD5-1BE3-5086-D180-104E6889BF41}"/>
              </a:ext>
            </a:extLst>
          </p:cNvPr>
          <p:cNvSpPr txBox="1"/>
          <p:nvPr/>
        </p:nvSpPr>
        <p:spPr>
          <a:xfrm>
            <a:off x="3048000" y="4114800"/>
            <a:ext cx="4904862" cy="2031325"/>
          </a:xfrm>
          <a:prstGeom prst="rect">
            <a:avLst/>
          </a:prstGeom>
          <a:noFill/>
          <a:ln>
            <a:solidFill>
              <a:schemeClr val="accent2"/>
            </a:solidFill>
          </a:ln>
        </p:spPr>
        <p:txBody>
          <a:bodyPr wrap="square" rtlCol="0">
            <a:spAutoFit/>
          </a:bodyPr>
          <a:lstStyle/>
          <a:p>
            <a:r>
              <a:rPr lang="en-US" dirty="0"/>
              <a:t>OSHA will use the General Duty Clause to cite employers for ergonomic hazards. Under the OSH Act's General Duty Clause, employers must keep their workplaces free from recognized serious hazards, including ergonomic hazards. This requirement exists whether or not there are voluntary guidelines.</a:t>
            </a:r>
          </a:p>
        </p:txBody>
      </p:sp>
    </p:spTree>
    <p:extLst>
      <p:ext uri="{BB962C8B-B14F-4D97-AF65-F5344CB8AC3E}">
        <p14:creationId xmlns:p14="http://schemas.microsoft.com/office/powerpoint/2010/main" val="13724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B972-4B2E-3D02-B481-3A666E75B5D6}"/>
              </a:ext>
            </a:extLst>
          </p:cNvPr>
          <p:cNvSpPr>
            <a:spLocks noGrp="1"/>
          </p:cNvSpPr>
          <p:nvPr>
            <p:ph type="title"/>
          </p:nvPr>
        </p:nvSpPr>
        <p:spPr/>
        <p:txBody>
          <a:bodyPr/>
          <a:lstStyle/>
          <a:p>
            <a:r>
              <a:rPr lang="en-US" dirty="0"/>
              <a:t>Enforcement</a:t>
            </a:r>
          </a:p>
        </p:txBody>
      </p:sp>
      <p:sp>
        <p:nvSpPr>
          <p:cNvPr id="3" name="Content Placeholder 2">
            <a:extLst>
              <a:ext uri="{FF2B5EF4-FFF2-40B4-BE49-F238E27FC236}">
                <a16:creationId xmlns:a16="http://schemas.microsoft.com/office/drawing/2014/main" id="{C2CBFC8A-7F3B-68DA-D0A7-2F06220984B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2DEDC77-F00B-14A8-72BC-577C78E698A4}"/>
              </a:ext>
            </a:extLst>
          </p:cNvPr>
          <p:cNvPicPr>
            <a:picLocks noChangeAspect="1"/>
          </p:cNvPicPr>
          <p:nvPr/>
        </p:nvPicPr>
        <p:blipFill>
          <a:blip r:embed="rId3"/>
          <a:stretch>
            <a:fillRect/>
          </a:stretch>
        </p:blipFill>
        <p:spPr>
          <a:xfrm>
            <a:off x="-2458" y="1123838"/>
            <a:ext cx="9144000" cy="2130641"/>
          </a:xfrm>
          <a:prstGeom prst="rect">
            <a:avLst/>
          </a:prstGeom>
        </p:spPr>
      </p:pic>
      <p:pic>
        <p:nvPicPr>
          <p:cNvPr id="9" name="Picture 8">
            <a:extLst>
              <a:ext uri="{FF2B5EF4-FFF2-40B4-BE49-F238E27FC236}">
                <a16:creationId xmlns:a16="http://schemas.microsoft.com/office/drawing/2014/main" id="{808CFF3A-15CD-1685-D712-CAAF5C5C1544}"/>
              </a:ext>
            </a:extLst>
          </p:cNvPr>
          <p:cNvPicPr>
            <a:picLocks noChangeAspect="1"/>
          </p:cNvPicPr>
          <p:nvPr/>
        </p:nvPicPr>
        <p:blipFill>
          <a:blip r:embed="rId4"/>
          <a:stretch>
            <a:fillRect/>
          </a:stretch>
        </p:blipFill>
        <p:spPr>
          <a:xfrm>
            <a:off x="0" y="3419575"/>
            <a:ext cx="9144000" cy="1895369"/>
          </a:xfrm>
          <a:prstGeom prst="rect">
            <a:avLst/>
          </a:prstGeom>
        </p:spPr>
      </p:pic>
      <p:pic>
        <p:nvPicPr>
          <p:cNvPr id="5" name="Picture 4">
            <a:extLst>
              <a:ext uri="{FF2B5EF4-FFF2-40B4-BE49-F238E27FC236}">
                <a16:creationId xmlns:a16="http://schemas.microsoft.com/office/drawing/2014/main" id="{5DF9704E-6AD8-631E-5534-88C8A111FF35}"/>
              </a:ext>
            </a:extLst>
          </p:cNvPr>
          <p:cNvPicPr>
            <a:picLocks noChangeAspect="1"/>
          </p:cNvPicPr>
          <p:nvPr/>
        </p:nvPicPr>
        <p:blipFill>
          <a:blip r:embed="rId5"/>
          <a:stretch>
            <a:fillRect/>
          </a:stretch>
        </p:blipFill>
        <p:spPr>
          <a:xfrm>
            <a:off x="755649" y="190500"/>
            <a:ext cx="7395851" cy="6477000"/>
          </a:xfrm>
          <a:prstGeom prst="rect">
            <a:avLst/>
          </a:prstGeom>
        </p:spPr>
      </p:pic>
    </p:spTree>
    <p:extLst>
      <p:ext uri="{BB962C8B-B14F-4D97-AF65-F5344CB8AC3E}">
        <p14:creationId xmlns:p14="http://schemas.microsoft.com/office/powerpoint/2010/main" val="31209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MSDs are occupational disorders of the soft tissues such as"/>
          <p:cNvPicPr>
            <a:picLocks noChangeAspect="1" noChangeArrowheads="1"/>
          </p:cNvPicPr>
          <p:nvPr/>
        </p:nvPicPr>
        <p:blipFill>
          <a:blip r:embed="rId2" cstate="print"/>
          <a:srcRect/>
          <a:stretch>
            <a:fillRect/>
          </a:stretch>
        </p:blipFill>
        <p:spPr bwMode="auto">
          <a:xfrm>
            <a:off x="963955" y="914400"/>
            <a:ext cx="6465545" cy="556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381000"/>
            <a:ext cx="7543800" cy="1143000"/>
          </a:xfrm>
          <a:prstGeom prst="rect">
            <a:avLst/>
          </a:prstGeom>
          <a:noFill/>
          <a:ln w="9525">
            <a:noFill/>
            <a:miter lim="800000"/>
            <a:headEnd/>
            <a:tailEnd/>
          </a:ln>
          <a:effectLst/>
        </p:spPr>
        <p:txBody>
          <a:bodyPr anchor="b"/>
          <a:lstStyle/>
          <a:p>
            <a:r>
              <a:rPr lang="en-US" sz="4400">
                <a:solidFill>
                  <a:schemeClr val="tx2"/>
                </a:solidFill>
                <a:effectLst>
                  <a:outerShdw blurRad="38100" dist="38100" dir="2700000" algn="tl">
                    <a:srgbClr val="000000">
                      <a:alpha val="43137"/>
                    </a:srgbClr>
                  </a:outerShdw>
                </a:effectLst>
                <a:latin typeface="Lucida Sans Unicode" pitchFamily="34" charset="0"/>
                <a:cs typeface="Lucida Sans Unicode" pitchFamily="34" charset="0"/>
              </a:rPr>
              <a:t>Repetitive Motion</a:t>
            </a:r>
            <a:endParaRPr lang="en-US" sz="4400" dirty="0">
              <a:solidFill>
                <a:schemeClr val="tx2"/>
              </a:solidFill>
              <a:effectLst>
                <a:outerShdw blurRad="38100" dist="38100" dir="2700000" algn="tl">
                  <a:srgbClr val="000000">
                    <a:alpha val="43137"/>
                  </a:srgbClr>
                </a:outerShdw>
              </a:effectLst>
              <a:latin typeface="Lucida Sans Unicode" pitchFamily="34" charset="0"/>
              <a:cs typeface="Lucida Sans Unicode" pitchFamily="34" charset="0"/>
            </a:endParaRPr>
          </a:p>
        </p:txBody>
      </p:sp>
      <p:sp>
        <p:nvSpPr>
          <p:cNvPr id="8195" name="Rectangle 3"/>
          <p:cNvSpPr>
            <a:spLocks noChangeArrowheads="1"/>
          </p:cNvSpPr>
          <p:nvPr/>
        </p:nvSpPr>
        <p:spPr bwMode="auto">
          <a:xfrm>
            <a:off x="152399" y="1752600"/>
            <a:ext cx="8258175" cy="4648200"/>
          </a:xfrm>
          <a:prstGeom prst="rect">
            <a:avLst/>
          </a:prstGeom>
          <a:noFill/>
          <a:ln w="9525">
            <a:noFill/>
            <a:miter lim="800000"/>
            <a:headEnd/>
            <a:tailEnd/>
          </a:ln>
          <a:effectLst/>
        </p:spPr>
        <p:txBody>
          <a:bodyPr/>
          <a:lstStyle/>
          <a:p>
            <a:pPr marL="742950" lvl="1" indent="-285750">
              <a:spcBef>
                <a:spcPct val="20000"/>
              </a:spcBef>
              <a:buFontTx/>
              <a:buChar char="–"/>
            </a:pPr>
            <a:r>
              <a:rPr lang="en-US" sz="2200" dirty="0">
                <a:latin typeface="Lucida Sans Unicode" pitchFamily="34" charset="0"/>
                <a:cs typeface="Lucida Sans Unicode" pitchFamily="34" charset="0"/>
              </a:rPr>
              <a:t>Stress on muscles and tendons</a:t>
            </a:r>
          </a:p>
          <a:p>
            <a:pPr marL="742950" lvl="1" indent="-285750">
              <a:spcBef>
                <a:spcPct val="20000"/>
              </a:spcBef>
              <a:buFontTx/>
              <a:buChar char="–"/>
            </a:pPr>
            <a:r>
              <a:rPr lang="en-US" sz="2200" dirty="0">
                <a:latin typeface="Lucida Sans Unicode" pitchFamily="34" charset="0"/>
                <a:cs typeface="Lucida Sans Unicode" pitchFamily="34" charset="0"/>
              </a:rPr>
              <a:t>Contributing factors</a:t>
            </a:r>
          </a:p>
          <a:p>
            <a:pPr marL="1143000" lvl="2" indent="-228600">
              <a:spcBef>
                <a:spcPct val="20000"/>
              </a:spcBef>
              <a:buFontTx/>
              <a:buChar char="•"/>
            </a:pPr>
            <a:r>
              <a:rPr lang="en-US" sz="2200" dirty="0">
                <a:latin typeface="Lucida Sans Unicode" pitchFamily="34" charset="0"/>
                <a:cs typeface="Lucida Sans Unicode" pitchFamily="34" charset="0"/>
              </a:rPr>
              <a:t>Duration and speed of repetitious movement</a:t>
            </a:r>
          </a:p>
          <a:p>
            <a:pPr marL="1143000" lvl="2" indent="-228600">
              <a:spcBef>
                <a:spcPct val="20000"/>
              </a:spcBef>
              <a:buFontTx/>
              <a:buChar char="•"/>
            </a:pPr>
            <a:r>
              <a:rPr lang="en-US" sz="2200" dirty="0">
                <a:latin typeface="Lucida Sans Unicode" pitchFamily="34" charset="0"/>
                <a:cs typeface="Lucida Sans Unicode" pitchFamily="34" charset="0"/>
              </a:rPr>
              <a:t>Number of muscles</a:t>
            </a:r>
            <a:br>
              <a:rPr lang="en-US" sz="2200" dirty="0">
                <a:latin typeface="Lucida Sans Unicode" pitchFamily="34" charset="0"/>
                <a:cs typeface="Lucida Sans Unicode" pitchFamily="34" charset="0"/>
              </a:rPr>
            </a:br>
            <a:r>
              <a:rPr lang="en-US" sz="2200" dirty="0">
                <a:latin typeface="Lucida Sans Unicode" pitchFamily="34" charset="0"/>
                <a:cs typeface="Lucida Sans Unicode" pitchFamily="34" charset="0"/>
              </a:rPr>
              <a:t>involved</a:t>
            </a:r>
          </a:p>
          <a:p>
            <a:pPr marL="1143000" lvl="2" indent="-228600">
              <a:spcBef>
                <a:spcPct val="20000"/>
              </a:spcBef>
              <a:buFontTx/>
              <a:buChar char="•"/>
            </a:pPr>
            <a:r>
              <a:rPr lang="en-US" sz="2200" dirty="0">
                <a:latin typeface="Lucida Sans Unicode" pitchFamily="34" charset="0"/>
                <a:cs typeface="Lucida Sans Unicode" pitchFamily="34" charset="0"/>
              </a:rPr>
              <a:t>Required force</a:t>
            </a:r>
            <a:endParaRPr lang="en-US" sz="2800" dirty="0"/>
          </a:p>
          <a:p>
            <a:pPr marL="228600" indent="-228600">
              <a:spcBef>
                <a:spcPct val="20000"/>
              </a:spcBef>
            </a:pPr>
            <a:endParaRPr lang="en-US" sz="2200" dirty="0">
              <a:latin typeface="Lucida Sans Unicode" pitchFamily="34" charset="0"/>
              <a:cs typeface="Lucida Sans Unicode" pitchFamily="34" charset="0"/>
            </a:endParaRPr>
          </a:p>
        </p:txBody>
      </p:sp>
      <p:sp>
        <p:nvSpPr>
          <p:cNvPr id="4" name="TextBox 3">
            <a:extLst>
              <a:ext uri="{FF2B5EF4-FFF2-40B4-BE49-F238E27FC236}">
                <a16:creationId xmlns:a16="http://schemas.microsoft.com/office/drawing/2014/main" id="{B4C8E740-ECDF-ABF5-B537-CB49626E89BA}"/>
              </a:ext>
            </a:extLst>
          </p:cNvPr>
          <p:cNvSpPr txBox="1"/>
          <p:nvPr/>
        </p:nvSpPr>
        <p:spPr>
          <a:xfrm>
            <a:off x="1790700" y="2705725"/>
            <a:ext cx="5562600" cy="1446550"/>
          </a:xfrm>
          <a:prstGeom prst="rect">
            <a:avLst/>
          </a:prstGeom>
          <a:solidFill>
            <a:schemeClr val="accent1"/>
          </a:solidFill>
        </p:spPr>
        <p:txBody>
          <a:bodyPr wrap="square" rtlCol="0">
            <a:spAutoFit/>
          </a:bodyPr>
          <a:lstStyle/>
          <a:p>
            <a:pPr algn="ctr"/>
            <a:r>
              <a:rPr lang="en-US" sz="4400" dirty="0">
                <a:solidFill>
                  <a:schemeClr val="bg1"/>
                </a:solidFill>
              </a:rPr>
              <a:t>Doing it the same way, over and over</a:t>
            </a:r>
          </a:p>
        </p:txBody>
      </p:sp>
      <p:pic>
        <p:nvPicPr>
          <p:cNvPr id="70658" name="Picture 2" descr="https://encrypted-tbn2.gstatic.com/images?q=tbn:ANd9GcRjnnPdUSgWgTC1ROZo5KkmcZHAslWeWl9nWrxbN5gEIzFSzSEG"/>
          <p:cNvPicPr>
            <a:picLocks noChangeAspect="1" noChangeArrowheads="1"/>
          </p:cNvPicPr>
          <p:nvPr/>
        </p:nvPicPr>
        <p:blipFill>
          <a:blip r:embed="rId3" cstate="print"/>
          <a:srcRect/>
          <a:stretch>
            <a:fillRect/>
          </a:stretch>
        </p:blipFill>
        <p:spPr bwMode="auto">
          <a:xfrm>
            <a:off x="1219200" y="1295399"/>
            <a:ext cx="7038975" cy="4684121"/>
          </a:xfrm>
          <a:prstGeom prst="rect">
            <a:avLst/>
          </a:prstGeom>
          <a:noFill/>
        </p:spPr>
      </p:pic>
      <p:pic>
        <p:nvPicPr>
          <p:cNvPr id="3" name="Picture 2">
            <a:extLst>
              <a:ext uri="{FF2B5EF4-FFF2-40B4-BE49-F238E27FC236}">
                <a16:creationId xmlns:a16="http://schemas.microsoft.com/office/drawing/2014/main" id="{2B54FC71-D13B-E1E7-FA49-837A3EFE7257}"/>
              </a:ext>
            </a:extLst>
          </p:cNvPr>
          <p:cNvPicPr>
            <a:picLocks noChangeAspect="1"/>
          </p:cNvPicPr>
          <p:nvPr/>
        </p:nvPicPr>
        <p:blipFill>
          <a:blip r:embed="rId4"/>
          <a:stretch>
            <a:fillRect/>
          </a:stretch>
        </p:blipFill>
        <p:spPr>
          <a:xfrm>
            <a:off x="1066800" y="676481"/>
            <a:ext cx="6953252" cy="5709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70658"/>
                                        </p:tgtEl>
                                        <p:attrNameLst>
                                          <p:attrName>style.visibility</p:attrName>
                                        </p:attrNameLst>
                                      </p:cBhvr>
                                      <p:to>
                                        <p:strVal val="visible"/>
                                      </p:to>
                                    </p:set>
                                    <p:animEffect transition="in" filter="randombar(horizontal)">
                                      <p:cBhvr>
                                        <p:cTn id="35" dur="500"/>
                                        <p:tgtEl>
                                          <p:spTgt spid="706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Risk Factors</a:t>
            </a:r>
          </a:p>
        </p:txBody>
      </p:sp>
      <p:sp>
        <p:nvSpPr>
          <p:cNvPr id="7171" name="Rectangle 3"/>
          <p:cNvSpPr>
            <a:spLocks noGrp="1" noChangeArrowheads="1"/>
          </p:cNvSpPr>
          <p:nvPr>
            <p:ph idx="1"/>
          </p:nvPr>
        </p:nvSpPr>
        <p:spPr>
          <a:xfrm>
            <a:off x="2716267" y="1309688"/>
            <a:ext cx="6272157" cy="4525963"/>
          </a:xfrm>
        </p:spPr>
        <p:txBody>
          <a:bodyPr>
            <a:normAutofit fontScale="92500" lnSpcReduction="20000"/>
          </a:bodyPr>
          <a:lstStyle/>
          <a:p>
            <a:r>
              <a:rPr lang="en-US" sz="2800" dirty="0"/>
              <a:t>Repetitive Motion</a:t>
            </a:r>
          </a:p>
          <a:p>
            <a:pPr marL="800100" lvl="1" indent="-342900"/>
            <a:r>
              <a:rPr lang="en-US" sz="2400" dirty="0"/>
              <a:t>Same motion, every few seconds, 2 consecutive hrs</a:t>
            </a:r>
          </a:p>
          <a:p>
            <a:r>
              <a:rPr lang="en-US" sz="2800" dirty="0"/>
              <a:t>Forceful Exertions</a:t>
            </a:r>
          </a:p>
          <a:p>
            <a:pPr marL="800100" lvl="1" indent="-342900"/>
            <a:r>
              <a:rPr lang="en-US" sz="2400" dirty="0"/>
              <a:t>Lifting</a:t>
            </a:r>
          </a:p>
          <a:p>
            <a:pPr marL="1257300" lvl="2" indent="-342900"/>
            <a:r>
              <a:rPr lang="en-US" sz="2000" dirty="0"/>
              <a:t>75 lbs once, 55 lbs 10 times, 25 lbs in awkward position 25 times</a:t>
            </a:r>
          </a:p>
          <a:p>
            <a:r>
              <a:rPr lang="en-US" sz="2800" dirty="0"/>
              <a:t>Awkward Posture</a:t>
            </a:r>
          </a:p>
          <a:p>
            <a:pPr marL="800100" lvl="1" indent="-342900"/>
            <a:r>
              <a:rPr lang="en-US" sz="2400" dirty="0"/>
              <a:t>Below the knees, above the shoulders, bent wrist</a:t>
            </a:r>
          </a:p>
          <a:p>
            <a:r>
              <a:rPr lang="en-US" sz="2800" dirty="0"/>
              <a:t>Contact Stress</a:t>
            </a:r>
          </a:p>
          <a:p>
            <a:pPr marL="800100" lvl="1" indent="-342900"/>
            <a:r>
              <a:rPr lang="en-US" sz="2400" dirty="0"/>
              <a:t>Pounding, kneeling, gripping</a:t>
            </a:r>
          </a:p>
          <a:p>
            <a:r>
              <a:rPr lang="en-US" sz="2800" dirty="0"/>
              <a:t>Vibration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14400" y="381000"/>
            <a:ext cx="7543800" cy="1143000"/>
          </a:xfrm>
          <a:prstGeom prst="rect">
            <a:avLst/>
          </a:prstGeom>
          <a:noFill/>
          <a:ln w="9525">
            <a:noFill/>
            <a:miter lim="800000"/>
            <a:headEnd/>
            <a:tailEnd/>
          </a:ln>
          <a:effectLst/>
        </p:spPr>
        <p:txBody>
          <a:bodyPr anchor="b"/>
          <a:lstStyle/>
          <a:p>
            <a:r>
              <a:rPr lang="en-US" sz="4400" dirty="0">
                <a:solidFill>
                  <a:schemeClr val="tx2"/>
                </a:solidFill>
                <a:effectLst>
                  <a:outerShdw blurRad="38100" dist="38100" dir="2700000" algn="tl">
                    <a:srgbClr val="000000">
                      <a:alpha val="43137"/>
                    </a:srgbClr>
                  </a:outerShdw>
                </a:effectLst>
                <a:latin typeface="Lucida Sans Unicode" pitchFamily="34" charset="0"/>
                <a:cs typeface="Lucida Sans Unicode" pitchFamily="34" charset="0"/>
              </a:rPr>
              <a:t>Forceful Exertions</a:t>
            </a:r>
          </a:p>
        </p:txBody>
      </p:sp>
      <p:sp>
        <p:nvSpPr>
          <p:cNvPr id="13315" name="Rectangle 3"/>
          <p:cNvSpPr>
            <a:spLocks noChangeArrowheads="1"/>
          </p:cNvSpPr>
          <p:nvPr/>
        </p:nvSpPr>
        <p:spPr bwMode="auto">
          <a:xfrm>
            <a:off x="609600" y="1600200"/>
            <a:ext cx="5029200" cy="5257800"/>
          </a:xfrm>
          <a:prstGeom prst="rect">
            <a:avLst/>
          </a:prstGeom>
          <a:noFill/>
          <a:ln w="9525">
            <a:noFill/>
            <a:miter lim="800000"/>
            <a:headEnd/>
            <a:tailEnd/>
          </a:ln>
          <a:effectLst/>
        </p:spPr>
        <p:txBody>
          <a:bodyPr/>
          <a:lstStyle/>
          <a:p>
            <a:pPr marL="742950" lvl="1" indent="-285750">
              <a:spcBef>
                <a:spcPct val="20000"/>
              </a:spcBef>
              <a:buFontTx/>
              <a:buChar char="–"/>
            </a:pPr>
            <a:r>
              <a:rPr lang="en-US" sz="2200" dirty="0">
                <a:latin typeface="Lucida Sans Unicode" pitchFamily="34" charset="0"/>
                <a:cs typeface="Lucida Sans Unicode" pitchFamily="34" charset="0"/>
              </a:rPr>
              <a:t>Inflammation of tendons, nerves, joints</a:t>
            </a:r>
          </a:p>
          <a:p>
            <a:pPr marL="742950" lvl="1" indent="-285750">
              <a:spcBef>
                <a:spcPct val="20000"/>
              </a:spcBef>
              <a:buFontTx/>
              <a:buChar char="–"/>
            </a:pPr>
            <a:r>
              <a:rPr lang="en-US" sz="2200" dirty="0">
                <a:latin typeface="Lucida Sans Unicode" pitchFamily="34" charset="0"/>
                <a:cs typeface="Lucida Sans Unicode" pitchFamily="34" charset="0"/>
              </a:rPr>
              <a:t>Contributing factors</a:t>
            </a:r>
          </a:p>
          <a:p>
            <a:pPr marL="1143000" lvl="2" indent="-228600">
              <a:spcBef>
                <a:spcPct val="20000"/>
              </a:spcBef>
              <a:buFontTx/>
              <a:buChar char="•"/>
            </a:pPr>
            <a:r>
              <a:rPr lang="en-US" sz="2200" dirty="0">
                <a:latin typeface="Lucida Sans Unicode" pitchFamily="34" charset="0"/>
                <a:cs typeface="Lucida Sans Unicode" pitchFamily="34" charset="0"/>
              </a:rPr>
              <a:t>Type of grip</a:t>
            </a:r>
          </a:p>
          <a:p>
            <a:pPr marL="1143000" lvl="2" indent="-228600">
              <a:spcBef>
                <a:spcPct val="20000"/>
              </a:spcBef>
              <a:buFontTx/>
              <a:buChar char="•"/>
            </a:pPr>
            <a:r>
              <a:rPr lang="en-US" sz="2200" dirty="0">
                <a:latin typeface="Lucida Sans Unicode" pitchFamily="34" charset="0"/>
                <a:cs typeface="Lucida Sans Unicode" pitchFamily="34" charset="0"/>
              </a:rPr>
              <a:t>Weight of object</a:t>
            </a:r>
          </a:p>
          <a:p>
            <a:pPr marL="1143000" lvl="2" indent="-228600">
              <a:spcBef>
                <a:spcPct val="20000"/>
              </a:spcBef>
              <a:buFontTx/>
              <a:buChar char="•"/>
            </a:pPr>
            <a:r>
              <a:rPr lang="en-US" sz="2200" dirty="0">
                <a:latin typeface="Lucida Sans Unicode" pitchFamily="34" charset="0"/>
                <a:cs typeface="Lucida Sans Unicode" pitchFamily="34" charset="0"/>
              </a:rPr>
              <a:t>Body posture</a:t>
            </a:r>
          </a:p>
          <a:p>
            <a:pPr marL="1143000" lvl="2" indent="-228600">
              <a:spcBef>
                <a:spcPct val="20000"/>
              </a:spcBef>
              <a:buFontTx/>
              <a:buChar char="•"/>
            </a:pPr>
            <a:r>
              <a:rPr lang="en-US" sz="2200" dirty="0">
                <a:latin typeface="Lucida Sans Unicode" pitchFamily="34" charset="0"/>
                <a:cs typeface="Lucida Sans Unicode" pitchFamily="34" charset="0"/>
              </a:rPr>
              <a:t>Type and duration of the task</a:t>
            </a:r>
          </a:p>
          <a:p>
            <a:pPr marL="742950" lvl="1" indent="-285750">
              <a:spcBef>
                <a:spcPct val="20000"/>
              </a:spcBef>
              <a:buFontTx/>
              <a:buChar char="–"/>
            </a:pPr>
            <a:r>
              <a:rPr lang="en-US" sz="2200" dirty="0">
                <a:latin typeface="Lucida Sans Unicode" pitchFamily="34" charset="0"/>
                <a:cs typeface="Lucida Sans Unicode" pitchFamily="34" charset="0"/>
              </a:rPr>
              <a:t>Repeatedly turning a screwdriver while pushing at the same time</a:t>
            </a:r>
          </a:p>
        </p:txBody>
      </p:sp>
      <p:pic>
        <p:nvPicPr>
          <p:cNvPr id="13316" name="Picture 4"/>
          <p:cNvPicPr>
            <a:picLocks noChangeAspect="1" noChangeArrowheads="1"/>
          </p:cNvPicPr>
          <p:nvPr/>
        </p:nvPicPr>
        <p:blipFill>
          <a:blip r:embed="rId3" cstate="print"/>
          <a:srcRect/>
          <a:stretch>
            <a:fillRect/>
          </a:stretch>
        </p:blipFill>
        <p:spPr bwMode="auto">
          <a:xfrm>
            <a:off x="7010400" y="457200"/>
            <a:ext cx="1787525" cy="4191000"/>
          </a:xfrm>
          <a:prstGeom prst="rect">
            <a:avLst/>
          </a:prstGeom>
          <a:noFill/>
          <a:ln w="9525">
            <a:solidFill>
              <a:schemeClr val="tx1"/>
            </a:solidFill>
            <a:miter lim="800000"/>
            <a:headEnd/>
            <a:tailEnd/>
          </a:ln>
          <a:effectLst/>
        </p:spPr>
      </p:pic>
      <p:sp>
        <p:nvSpPr>
          <p:cNvPr id="13317" name="Text Box 5"/>
          <p:cNvSpPr txBox="1">
            <a:spLocks noChangeArrowheads="1"/>
          </p:cNvSpPr>
          <p:nvPr/>
        </p:nvSpPr>
        <p:spPr bwMode="auto">
          <a:xfrm>
            <a:off x="5943600" y="6248400"/>
            <a:ext cx="2054225" cy="214313"/>
          </a:xfrm>
          <a:prstGeom prst="rect">
            <a:avLst/>
          </a:prstGeom>
          <a:noFill/>
          <a:ln w="12700">
            <a:noFill/>
            <a:miter lim="800000"/>
            <a:headEnd type="none" w="sm" len="sm"/>
            <a:tailEnd type="none" w="sm" len="sm"/>
          </a:ln>
          <a:effectLst/>
        </p:spPr>
        <p:txBody>
          <a:bodyPr>
            <a:spAutoFit/>
          </a:bodyPr>
          <a:lstStyle/>
          <a:p>
            <a:pPr eaLnBrk="0" hangingPunct="0"/>
            <a:r>
              <a:rPr lang="en-US" sz="800" dirty="0">
                <a:effectLst>
                  <a:outerShdw blurRad="38100" dist="38100" dir="2700000" algn="tl">
                    <a:srgbClr val="000000"/>
                  </a:outerShdw>
                </a:effectLst>
              </a:rPr>
              <a:t>Image Credit: OSHA</a:t>
            </a:r>
            <a:endParaRPr lang="en-US" dirty="0"/>
          </a:p>
        </p:txBody>
      </p:sp>
      <p:pic>
        <p:nvPicPr>
          <p:cNvPr id="68612" name="Picture 4" descr="https://encrypted-tbn1.gstatic.com/images?q=tbn:ANd9GcRFp3ukwcS1eRN83q2Liyul3ruo9bUmxpPSHeKQOtA08_csZ8HZ"/>
          <p:cNvPicPr>
            <a:picLocks noChangeAspect="1" noChangeArrowheads="1"/>
          </p:cNvPicPr>
          <p:nvPr/>
        </p:nvPicPr>
        <p:blipFill>
          <a:blip r:embed="rId4" cstate="print"/>
          <a:srcRect/>
          <a:stretch>
            <a:fillRect/>
          </a:stretch>
        </p:blipFill>
        <p:spPr bwMode="auto">
          <a:xfrm>
            <a:off x="6107947" y="4800600"/>
            <a:ext cx="3036053" cy="205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Strength Dependent on Posture</a:t>
            </a:r>
          </a:p>
        </p:txBody>
      </p:sp>
      <p:pic>
        <p:nvPicPr>
          <p:cNvPr id="23555" name="Picture 3"/>
          <p:cNvPicPr>
            <a:picLocks noChangeAspect="1" noChangeArrowheads="1"/>
          </p:cNvPicPr>
          <p:nvPr/>
        </p:nvPicPr>
        <p:blipFill>
          <a:blip r:embed="rId3" cstate="print"/>
          <a:srcRect/>
          <a:stretch>
            <a:fillRect/>
          </a:stretch>
        </p:blipFill>
        <p:spPr bwMode="auto">
          <a:xfrm>
            <a:off x="304800" y="1981200"/>
            <a:ext cx="8534400" cy="41592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4550" name="Rectangle 64549">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52" name="Rectangle 64551">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4554" name="Rectangle 64553">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56" name="Rectangle 64555">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rgbClr val="878A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38" name="Rectangle 2"/>
          <p:cNvSpPr>
            <a:spLocks noChangeArrowheads="1"/>
          </p:cNvSpPr>
          <p:nvPr/>
        </p:nvSpPr>
        <p:spPr bwMode="blackWhite">
          <a:xfrm>
            <a:off x="773138" y="4103607"/>
            <a:ext cx="3619110" cy="188322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800" spc="-60">
                <a:solidFill>
                  <a:srgbClr val="FFFFFF"/>
                </a:solidFill>
                <a:effectLst>
                  <a:outerShdw blurRad="38100" dist="38100" dir="2700000" algn="tl">
                    <a:srgbClr val="000000">
                      <a:alpha val="43137"/>
                    </a:srgbClr>
                  </a:outerShdw>
                </a:effectLst>
                <a:latin typeface="+mj-lt"/>
                <a:ea typeface="+mj-ea"/>
                <a:cs typeface="+mj-cs"/>
              </a:rPr>
              <a:t>Awkward Postures</a:t>
            </a:r>
          </a:p>
        </p:txBody>
      </p:sp>
      <p:pic>
        <p:nvPicPr>
          <p:cNvPr id="60418" name="Picture 2" descr="Kneeling"/>
          <p:cNvPicPr>
            <a:picLocks noChangeAspect="1" noChangeArrowheads="1"/>
          </p:cNvPicPr>
          <p:nvPr/>
        </p:nvPicPr>
        <p:blipFill rotWithShape="1">
          <a:blip r:embed="rId3" cstate="print"/>
          <a:srcRect l="6288" r="27670"/>
          <a:stretch/>
        </p:blipFill>
        <p:spPr bwMode="auto">
          <a:xfrm>
            <a:off x="980830" y="484633"/>
            <a:ext cx="2315867" cy="2875460"/>
          </a:xfrm>
          <a:prstGeom prst="rect">
            <a:avLst/>
          </a:prstGeom>
          <a:noFill/>
        </p:spPr>
      </p:pic>
      <p:pic>
        <p:nvPicPr>
          <p:cNvPr id="64514" name="Picture 2" descr="https://encrypted-tbn2.gstatic.com/images?q=tbn:ANd9GcSIX7ni8QOOarhBj8-zyGCmlyzzWlhRp3w0XVOZdZLwFcvbx8wv"/>
          <p:cNvPicPr>
            <a:picLocks noChangeAspect="1" noChangeArrowheads="1"/>
          </p:cNvPicPr>
          <p:nvPr/>
        </p:nvPicPr>
        <p:blipFill rotWithShape="1">
          <a:blip r:embed="rId4" cstate="print"/>
          <a:srcRect l="941" r="39577" b="1"/>
          <a:stretch/>
        </p:blipFill>
        <p:spPr bwMode="auto">
          <a:xfrm>
            <a:off x="3684597" y="484633"/>
            <a:ext cx="2262989" cy="2875460"/>
          </a:xfrm>
          <a:prstGeom prst="rect">
            <a:avLst/>
          </a:prstGeom>
          <a:noFill/>
        </p:spPr>
      </p:pic>
      <p:pic>
        <p:nvPicPr>
          <p:cNvPr id="60420" name="Picture 4" descr="Neck or back bent forward"/>
          <p:cNvPicPr>
            <a:picLocks noChangeAspect="1" noChangeArrowheads="1"/>
          </p:cNvPicPr>
          <p:nvPr/>
        </p:nvPicPr>
        <p:blipFill rotWithShape="1">
          <a:blip r:embed="rId5" cstate="print"/>
          <a:srcRect l="20515" r="6343" b="-3"/>
          <a:stretch/>
        </p:blipFill>
        <p:spPr bwMode="auto">
          <a:xfrm>
            <a:off x="6335485" y="484633"/>
            <a:ext cx="2416482" cy="2875460"/>
          </a:xfrm>
          <a:prstGeom prst="rect">
            <a:avLst/>
          </a:prstGeom>
          <a:noFill/>
        </p:spPr>
      </p:pic>
      <p:sp>
        <p:nvSpPr>
          <p:cNvPr id="14339" name="Rectangle 3"/>
          <p:cNvSpPr>
            <a:spLocks noChangeArrowheads="1"/>
          </p:cNvSpPr>
          <p:nvPr/>
        </p:nvSpPr>
        <p:spPr bwMode="auto">
          <a:xfrm>
            <a:off x="4753737" y="3966141"/>
            <a:ext cx="3634613" cy="2049918"/>
          </a:xfrm>
          <a:prstGeom prst="rect">
            <a:avLst/>
          </a:prstGeom>
        </p:spPr>
        <p:txBody>
          <a:bodyPr vert="horz" lIns="91440" tIns="45720" rIns="91440" bIns="45720" rtlCol="0" anchor="ctr">
            <a:normAutofit/>
          </a:bodyPr>
          <a:lstStyle/>
          <a:p>
            <a:pPr marL="560070" lvl="1" indent="-182880" defTabSz="914400">
              <a:lnSpc>
                <a:spcPct val="90000"/>
              </a:lnSpc>
              <a:spcBef>
                <a:spcPct val="20000"/>
              </a:spcBef>
              <a:buClr>
                <a:schemeClr val="accent1"/>
              </a:buClr>
              <a:buFont typeface="Wingdings 2" pitchFamily="18" charset="2"/>
              <a:buChar char=""/>
            </a:pPr>
            <a:r>
              <a:rPr lang="en-US" sz="1600">
                <a:solidFill>
                  <a:srgbClr val="FFFFFF"/>
                </a:solidFill>
              </a:rPr>
              <a:t>Stress on muscles and tendons</a:t>
            </a:r>
          </a:p>
          <a:p>
            <a:pPr marL="560070" lvl="1" indent="-182880" defTabSz="914400">
              <a:lnSpc>
                <a:spcPct val="90000"/>
              </a:lnSpc>
              <a:spcBef>
                <a:spcPct val="20000"/>
              </a:spcBef>
              <a:buClr>
                <a:schemeClr val="accent1"/>
              </a:buClr>
              <a:buFont typeface="Wingdings 2" pitchFamily="18" charset="2"/>
              <a:buChar char=""/>
            </a:pPr>
            <a:r>
              <a:rPr lang="en-US" sz="1600">
                <a:solidFill>
                  <a:srgbClr val="FFFFFF"/>
                </a:solidFill>
              </a:rPr>
              <a:t>Lifting while twisting, reaching, or turning</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9689" y="1123837"/>
            <a:ext cx="2210611" cy="4601183"/>
          </a:xfrm>
        </p:spPr>
        <p:txBody>
          <a:bodyPr>
            <a:normAutofit/>
          </a:bodyPr>
          <a:lstStyle/>
          <a:p>
            <a:r>
              <a:rPr lang="en-US" dirty="0"/>
              <a:t>Objective</a:t>
            </a:r>
          </a:p>
        </p:txBody>
      </p:sp>
      <p:graphicFrame>
        <p:nvGraphicFramePr>
          <p:cNvPr id="3077" name="Rectangle 3">
            <a:extLst>
              <a:ext uri="{FF2B5EF4-FFF2-40B4-BE49-F238E27FC236}">
                <a16:creationId xmlns:a16="http://schemas.microsoft.com/office/drawing/2014/main" id="{282DCC11-4E53-7912-0588-B86C55C2552B}"/>
              </a:ext>
            </a:extLst>
          </p:cNvPr>
          <p:cNvGraphicFramePr>
            <a:graphicFrameLocks noGrp="1"/>
          </p:cNvGraphicFramePr>
          <p:nvPr>
            <p:ph idx="1"/>
            <p:extLst>
              <p:ext uri="{D42A27DB-BD31-4B8C-83A1-F6EECF244321}">
                <p14:modId xmlns:p14="http://schemas.microsoft.com/office/powerpoint/2010/main" val="403975975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84" name="Rectangle 62483">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86" name="Rectangle 62485">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2" name="Rectangle 2"/>
          <p:cNvSpPr>
            <a:spLocks noChangeArrowheads="1"/>
          </p:cNvSpPr>
          <p:nvPr/>
        </p:nvSpPr>
        <p:spPr bwMode="auto">
          <a:xfrm>
            <a:off x="189689" y="1123837"/>
            <a:ext cx="2210611" cy="46011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spc="-60">
                <a:solidFill>
                  <a:srgbClr val="FFFFFF"/>
                </a:solidFill>
                <a:effectLst>
                  <a:outerShdw blurRad="38100" dist="38100" dir="2700000" algn="tl">
                    <a:srgbClr val="000000">
                      <a:alpha val="43137"/>
                    </a:srgbClr>
                  </a:outerShdw>
                </a:effectLst>
                <a:latin typeface="+mj-lt"/>
                <a:ea typeface="+mj-ea"/>
                <a:cs typeface="+mj-cs"/>
              </a:rPr>
              <a:t>Contact Stress</a:t>
            </a:r>
          </a:p>
        </p:txBody>
      </p:sp>
      <p:sp>
        <p:nvSpPr>
          <p:cNvPr id="15363" name="Rectangle 3"/>
          <p:cNvSpPr>
            <a:spLocks noChangeArrowheads="1"/>
          </p:cNvSpPr>
          <p:nvPr/>
        </p:nvSpPr>
        <p:spPr bwMode="auto">
          <a:xfrm>
            <a:off x="2057400" y="761999"/>
            <a:ext cx="3533968" cy="5333999"/>
          </a:xfrm>
          <a:prstGeom prst="rect">
            <a:avLst/>
          </a:prstGeom>
        </p:spPr>
        <p:txBody>
          <a:bodyPr vert="horz" lIns="91440" tIns="45720" rIns="91440" bIns="45720" rtlCol="0" anchor="ctr">
            <a:normAutofit/>
          </a:bodyPr>
          <a:lstStyle/>
          <a:p>
            <a:pPr marL="742950" lvl="1" indent="-182880" defTabSz="914400">
              <a:lnSpc>
                <a:spcPct val="90000"/>
              </a:lnSpc>
              <a:spcBef>
                <a:spcPct val="20000"/>
              </a:spcBef>
              <a:buClr>
                <a:schemeClr val="accent1"/>
              </a:buClr>
              <a:buFont typeface="Wingdings 2" pitchFamily="18" charset="2"/>
              <a:buChar char=""/>
            </a:pPr>
            <a:r>
              <a:rPr lang="en-US" dirty="0">
                <a:solidFill>
                  <a:schemeClr val="tx1">
                    <a:lumMod val="65000"/>
                    <a:lumOff val="35000"/>
                  </a:schemeClr>
                </a:solidFill>
              </a:rPr>
              <a:t>Pressing against or grabbing a hard object puts pressure on nerves, tendons, and blood vessels</a:t>
            </a:r>
          </a:p>
          <a:p>
            <a:pPr marL="742950" lvl="1" indent="-182880" defTabSz="914400">
              <a:lnSpc>
                <a:spcPct val="90000"/>
              </a:lnSpc>
              <a:spcBef>
                <a:spcPct val="20000"/>
              </a:spcBef>
              <a:buClr>
                <a:schemeClr val="accent1"/>
              </a:buClr>
              <a:buFont typeface="Wingdings 2" pitchFamily="18" charset="2"/>
              <a:buChar char=""/>
            </a:pPr>
            <a:r>
              <a:rPr lang="en-US" dirty="0">
                <a:solidFill>
                  <a:schemeClr val="tx1">
                    <a:lumMod val="65000"/>
                    <a:lumOff val="35000"/>
                  </a:schemeClr>
                </a:solidFill>
              </a:rPr>
              <a:t>Contributing factors</a:t>
            </a:r>
          </a:p>
          <a:p>
            <a:pPr marL="1143000" lvl="2" indent="-182880" defTabSz="914400">
              <a:lnSpc>
                <a:spcPct val="90000"/>
              </a:lnSpc>
              <a:spcBef>
                <a:spcPct val="20000"/>
              </a:spcBef>
              <a:buClr>
                <a:schemeClr val="accent1"/>
              </a:buClr>
              <a:buFont typeface="Wingdings 2" pitchFamily="18" charset="2"/>
              <a:buChar char=""/>
            </a:pPr>
            <a:r>
              <a:rPr lang="en-US" dirty="0">
                <a:solidFill>
                  <a:schemeClr val="tx1">
                    <a:lumMod val="65000"/>
                    <a:lumOff val="35000"/>
                  </a:schemeClr>
                </a:solidFill>
              </a:rPr>
              <a:t>Repetition</a:t>
            </a:r>
          </a:p>
          <a:p>
            <a:pPr marL="1143000" lvl="2" indent="-182880" defTabSz="914400">
              <a:lnSpc>
                <a:spcPct val="90000"/>
              </a:lnSpc>
              <a:spcBef>
                <a:spcPct val="20000"/>
              </a:spcBef>
              <a:buClr>
                <a:schemeClr val="accent1"/>
              </a:buClr>
              <a:buFont typeface="Wingdings 2" pitchFamily="18" charset="2"/>
              <a:buChar char=""/>
            </a:pPr>
            <a:r>
              <a:rPr lang="en-US" dirty="0">
                <a:solidFill>
                  <a:schemeClr val="tx1">
                    <a:lumMod val="65000"/>
                    <a:lumOff val="35000"/>
                  </a:schemeClr>
                </a:solidFill>
              </a:rPr>
              <a:t>Duration of contact</a:t>
            </a:r>
          </a:p>
          <a:p>
            <a:pPr marL="1143000" lvl="2" indent="-182880" defTabSz="914400">
              <a:lnSpc>
                <a:spcPct val="90000"/>
              </a:lnSpc>
              <a:spcBef>
                <a:spcPct val="20000"/>
              </a:spcBef>
              <a:buClr>
                <a:schemeClr val="accent1"/>
              </a:buClr>
              <a:buFont typeface="Wingdings 2" pitchFamily="18" charset="2"/>
              <a:buChar char=""/>
            </a:pPr>
            <a:r>
              <a:rPr lang="en-US" dirty="0">
                <a:solidFill>
                  <a:schemeClr val="tx1">
                    <a:lumMod val="65000"/>
                    <a:lumOff val="35000"/>
                  </a:schemeClr>
                </a:solidFill>
              </a:rPr>
              <a:t>Grip strength required</a:t>
            </a:r>
          </a:p>
          <a:p>
            <a:pPr marL="742950" lvl="1" indent="-182880" defTabSz="914400">
              <a:lnSpc>
                <a:spcPct val="90000"/>
              </a:lnSpc>
              <a:spcBef>
                <a:spcPct val="20000"/>
              </a:spcBef>
              <a:buClr>
                <a:schemeClr val="accent1"/>
              </a:buClr>
              <a:buFont typeface="Wingdings 2" pitchFamily="18" charset="2"/>
              <a:buChar char=""/>
            </a:pPr>
            <a:r>
              <a:rPr lang="en-US" dirty="0">
                <a:solidFill>
                  <a:schemeClr val="tx1">
                    <a:lumMod val="65000"/>
                    <a:lumOff val="35000"/>
                  </a:schemeClr>
                </a:solidFill>
              </a:rPr>
              <a:t>Resting wrists on the keyboard while typing</a:t>
            </a:r>
          </a:p>
        </p:txBody>
      </p:sp>
      <p:pic>
        <p:nvPicPr>
          <p:cNvPr id="62468" name="Picture 4" descr="https://encrypted-tbn3.gstatic.com/images?q=tbn:ANd9GcR3VlBOR4o7xWdV2aG6gBdxqa-fp3vvBoDyJC8JtQFRopURRmyN"/>
          <p:cNvPicPr>
            <a:picLocks noChangeAspect="1" noChangeArrowheads="1"/>
          </p:cNvPicPr>
          <p:nvPr/>
        </p:nvPicPr>
        <p:blipFill rotWithShape="1">
          <a:blip r:embed="rId3" cstate="print"/>
          <a:srcRect t="8588" r="1" b="20128"/>
          <a:stretch/>
        </p:blipFill>
        <p:spPr bwMode="auto">
          <a:xfrm>
            <a:off x="5863590" y="761999"/>
            <a:ext cx="2713074" cy="2581995"/>
          </a:xfrm>
          <a:prstGeom prst="rect">
            <a:avLst/>
          </a:prstGeom>
          <a:noFill/>
        </p:spPr>
      </p:pic>
      <p:pic>
        <p:nvPicPr>
          <p:cNvPr id="62466" name="Picture 2" descr="https://encrypted-tbn1.gstatic.com/images?q=tbn:ANd9GcSoUE0tyVthAcKCSodUlU258pq19xTdUUNkkgKGKal3XkJkyLklYw"/>
          <p:cNvPicPr>
            <a:picLocks noChangeAspect="1" noChangeArrowheads="1"/>
          </p:cNvPicPr>
          <p:nvPr/>
        </p:nvPicPr>
        <p:blipFill rotWithShape="1">
          <a:blip r:embed="rId4" cstate="print"/>
          <a:srcRect l="8317" r="22277" b="-1"/>
          <a:stretch/>
        </p:blipFill>
        <p:spPr bwMode="auto">
          <a:xfrm>
            <a:off x="5863590" y="3504142"/>
            <a:ext cx="2713074" cy="259185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3" name="Rectangle 6152">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5" name="Rectangle 6154">
            <a:extLst>
              <a:ext uri="{FF2B5EF4-FFF2-40B4-BE49-F238E27FC236}">
                <a16:creationId xmlns:a16="http://schemas.microsoft.com/office/drawing/2014/main" id="{294BE718-56BA-4555-B880-8497742E6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2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rrowheads="1"/>
          </p:cNvPicPr>
          <p:nvPr/>
        </p:nvPicPr>
        <p:blipFill rotWithShape="1">
          <a:blip r:embed="rId3" cstate="print"/>
          <a:srcRect l="13754" r="30256"/>
          <a:stretch/>
        </p:blipFill>
        <p:spPr bwMode="auto">
          <a:xfrm>
            <a:off x="30480" y="-4911"/>
            <a:ext cx="3523010" cy="6857990"/>
          </a:xfrm>
          <a:prstGeom prst="rect">
            <a:avLst/>
          </a:prstGeom>
          <a:noFill/>
        </p:spPr>
      </p:pic>
      <p:pic>
        <p:nvPicPr>
          <p:cNvPr id="6146" name="Picture 2" descr="http://sellleadsucceed.files.wordpress.com/2013/09/bigstock-construction-worker-with-angle-421547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04" r="30080" b="1"/>
          <a:stretch/>
        </p:blipFill>
        <p:spPr bwMode="auto">
          <a:xfrm>
            <a:off x="3615065" y="-4223"/>
            <a:ext cx="5549255" cy="6857302"/>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2E71F825-A3B9-4015-A4BA-3B904C61B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775" y="1313033"/>
            <a:ext cx="3171371" cy="42319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ChangeArrowheads="1"/>
          </p:cNvSpPr>
          <p:nvPr/>
        </p:nvSpPr>
        <p:spPr bwMode="auto">
          <a:xfrm>
            <a:off x="4938576" y="1539022"/>
            <a:ext cx="2833007" cy="12150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spc="-60">
                <a:effectLst>
                  <a:outerShdw blurRad="38100" dist="38100" dir="2700000" algn="tl">
                    <a:srgbClr val="000000">
                      <a:alpha val="43137"/>
                    </a:srgbClr>
                  </a:outerShdw>
                </a:effectLst>
                <a:latin typeface="+mj-lt"/>
                <a:ea typeface="+mj-ea"/>
                <a:cs typeface="+mj-cs"/>
              </a:rPr>
              <a:t>Vibration</a:t>
            </a:r>
          </a:p>
        </p:txBody>
      </p:sp>
      <p:sp>
        <p:nvSpPr>
          <p:cNvPr id="1027" name="Rectangle 3"/>
          <p:cNvSpPr>
            <a:spLocks noChangeArrowheads="1"/>
          </p:cNvSpPr>
          <p:nvPr/>
        </p:nvSpPr>
        <p:spPr bwMode="auto">
          <a:xfrm>
            <a:off x="4928435" y="2460869"/>
            <a:ext cx="2833008" cy="2949331"/>
          </a:xfrm>
          <a:prstGeom prst="rect">
            <a:avLst/>
          </a:prstGeom>
        </p:spPr>
        <p:txBody>
          <a:bodyPr vert="horz" lIns="91440" tIns="45720" rIns="91440" bIns="45720" rtlCol="0" anchor="t">
            <a:normAutofit fontScale="92500" lnSpcReduction="10000"/>
          </a:bodyPr>
          <a:lstStyle/>
          <a:p>
            <a:pPr marL="285750" indent="-182880" defTabSz="914400">
              <a:lnSpc>
                <a:spcPct val="90000"/>
              </a:lnSpc>
              <a:spcBef>
                <a:spcPct val="20000"/>
              </a:spcBef>
              <a:buClr>
                <a:schemeClr val="accent1"/>
              </a:buClr>
              <a:buFont typeface="Wingdings 2" pitchFamily="18" charset="2"/>
              <a:buChar char=""/>
            </a:pPr>
            <a:r>
              <a:rPr lang="en-US" dirty="0"/>
              <a:t>Affects tendons, muscles, joints, nerves</a:t>
            </a:r>
          </a:p>
          <a:p>
            <a:pPr marL="285750" indent="-182880" defTabSz="914400">
              <a:lnSpc>
                <a:spcPct val="90000"/>
              </a:lnSpc>
              <a:spcBef>
                <a:spcPct val="20000"/>
              </a:spcBef>
              <a:buClr>
                <a:schemeClr val="accent1"/>
              </a:buClr>
              <a:buFont typeface="Wingdings 2" pitchFamily="18" charset="2"/>
              <a:buChar char=""/>
            </a:pPr>
            <a:r>
              <a:rPr lang="en-US" dirty="0"/>
              <a:t>Contributing factors</a:t>
            </a:r>
          </a:p>
          <a:p>
            <a:pPr marL="685800" lvl="1" indent="-182880" defTabSz="914400">
              <a:lnSpc>
                <a:spcPct val="90000"/>
              </a:lnSpc>
              <a:spcBef>
                <a:spcPct val="20000"/>
              </a:spcBef>
              <a:buClr>
                <a:schemeClr val="accent1"/>
              </a:buClr>
              <a:buFont typeface="Wingdings 2" pitchFamily="18" charset="2"/>
              <a:buChar char=""/>
            </a:pPr>
            <a:r>
              <a:rPr lang="en-US" dirty="0"/>
              <a:t>Prolonged grip</a:t>
            </a:r>
          </a:p>
          <a:p>
            <a:pPr marL="685800" lvl="1" indent="-182880" defTabSz="914400">
              <a:lnSpc>
                <a:spcPct val="90000"/>
              </a:lnSpc>
              <a:spcBef>
                <a:spcPct val="20000"/>
              </a:spcBef>
              <a:buClr>
                <a:schemeClr val="accent1"/>
              </a:buClr>
              <a:buFont typeface="Wingdings 2" pitchFamily="18" charset="2"/>
              <a:buChar char=""/>
            </a:pPr>
            <a:r>
              <a:rPr lang="en-US" dirty="0"/>
              <a:t>Restricts blood supply to hands and fingers</a:t>
            </a:r>
          </a:p>
          <a:p>
            <a:pPr marL="685800" lvl="1" indent="-182880" defTabSz="914400">
              <a:lnSpc>
                <a:spcPct val="90000"/>
              </a:lnSpc>
              <a:spcBef>
                <a:spcPct val="20000"/>
              </a:spcBef>
              <a:buClr>
                <a:schemeClr val="accent1"/>
              </a:buClr>
              <a:buFont typeface="Wingdings 2" pitchFamily="18" charset="2"/>
              <a:buChar char=""/>
            </a:pPr>
            <a:r>
              <a:rPr lang="en-US" dirty="0"/>
              <a:t>Tools without vibration dampening device</a:t>
            </a:r>
          </a:p>
          <a:p>
            <a:pPr marL="685800" lvl="1" indent="-182880" defTabSz="914400">
              <a:lnSpc>
                <a:spcPct val="90000"/>
              </a:lnSpc>
              <a:spcBef>
                <a:spcPct val="20000"/>
              </a:spcBef>
              <a:buClr>
                <a:schemeClr val="accent1"/>
              </a:buClr>
              <a:buFont typeface="Wingdings 2" pitchFamily="18" charset="2"/>
              <a:buChar char=""/>
            </a:pPr>
            <a:r>
              <a:rPr lang="en-US" dirty="0"/>
              <a:t>Poor power tool maintenance</a:t>
            </a:r>
          </a:p>
          <a:p>
            <a:pPr marL="285750" indent="-182880" defTabSz="914400">
              <a:lnSpc>
                <a:spcPct val="90000"/>
              </a:lnSpc>
              <a:spcBef>
                <a:spcPct val="20000"/>
              </a:spcBef>
              <a:buClr>
                <a:schemeClr val="accent1"/>
              </a:buClr>
              <a:buFont typeface="Wingdings 2" pitchFamily="18" charset="2"/>
              <a:buChar char=""/>
            </a:pPr>
            <a:r>
              <a:rPr lang="en-US" dirty="0"/>
              <a:t>Prolonged use of a grinder</a:t>
            </a: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usatoday.net/news/_photos/2011/12/08/States-expand-lucrative-pensions-to-more-jobs-TMMH90K-x-large.jpg">
            <a:extLst>
              <a:ext uri="{FF2B5EF4-FFF2-40B4-BE49-F238E27FC236}">
                <a16:creationId xmlns:a16="http://schemas.microsoft.com/office/drawing/2014/main" id="{FAA27C86-357A-6C17-C651-2E8F66097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695" y="1510473"/>
            <a:ext cx="466725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bestworkbootsreviewshq.com/wp-content/uploads/2014/05/ConstructionWorkers.jpg">
            <a:extLst>
              <a:ext uri="{FF2B5EF4-FFF2-40B4-BE49-F238E27FC236}">
                <a16:creationId xmlns:a16="http://schemas.microsoft.com/office/drawing/2014/main" id="{2C870AC8-2AE5-62A2-0AB0-FA8B1A207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388280"/>
            <a:ext cx="5715000" cy="38004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www.duntemann.com/layingtile.jpg">
            <a:extLst>
              <a:ext uri="{FF2B5EF4-FFF2-40B4-BE49-F238E27FC236}">
                <a16:creationId xmlns:a16="http://schemas.microsoft.com/office/drawing/2014/main" id="{4B279541-231C-A436-ED4F-0593AA30F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321" y="1510473"/>
            <a:ext cx="4938799" cy="3702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gonomics Risk Factors Task Free Online Training">
            <a:extLst>
              <a:ext uri="{FF2B5EF4-FFF2-40B4-BE49-F238E27FC236}">
                <a16:creationId xmlns:a16="http://schemas.microsoft.com/office/drawing/2014/main" id="{10EC061A-8B9E-748D-E680-63B8BAD87D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966788"/>
            <a:ext cx="571500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you retire?</a:t>
            </a:r>
          </a:p>
        </p:txBody>
      </p:sp>
      <p:sp>
        <p:nvSpPr>
          <p:cNvPr id="3" name="Content Placeholder 2"/>
          <p:cNvSpPr>
            <a:spLocks noGrp="1"/>
          </p:cNvSpPr>
          <p:nvPr>
            <p:ph idx="1"/>
          </p:nvPr>
        </p:nvSpPr>
        <p:spPr/>
        <p:txBody>
          <a:bodyPr>
            <a:normAutofit/>
          </a:bodyPr>
          <a:lstStyle/>
          <a:p>
            <a:r>
              <a:rPr lang="en-US" dirty="0"/>
              <a:t>Construction workers who were above 50 years old reported*:</a:t>
            </a:r>
          </a:p>
          <a:p>
            <a:pPr lvl="1"/>
            <a:r>
              <a:rPr lang="en-US" dirty="0"/>
              <a:t>low back pain (31.2 percent)</a:t>
            </a:r>
          </a:p>
          <a:p>
            <a:pPr lvl="1"/>
            <a:r>
              <a:rPr lang="en-US" dirty="0"/>
              <a:t>joint problems (31.9 percent)</a:t>
            </a:r>
          </a:p>
          <a:p>
            <a:pPr lvl="1"/>
            <a:r>
              <a:rPr lang="en-US" dirty="0"/>
              <a:t>hearing loss (34.4 percent)</a:t>
            </a:r>
          </a:p>
          <a:p>
            <a:pPr lvl="1"/>
            <a:r>
              <a:rPr lang="en-US" dirty="0"/>
              <a:t>vision problems (despite corrective glasses or lens, 15.3 percent) </a:t>
            </a:r>
          </a:p>
          <a:p>
            <a:pPr lvl="1"/>
            <a:r>
              <a:rPr lang="en-US" dirty="0"/>
              <a:t>hypertension (46.4 percent)</a:t>
            </a:r>
          </a:p>
          <a:p>
            <a:pPr lvl="1"/>
            <a:r>
              <a:rPr lang="en-US" dirty="0"/>
              <a:t>diabetes (8 percent for those aged 55 and older)</a:t>
            </a:r>
          </a:p>
          <a:p>
            <a:r>
              <a:rPr lang="en-US" dirty="0"/>
              <a:t>The rate of work-related deaths steadily increases with age, resulting in the greatest risk for older workers 55 years and older.</a:t>
            </a:r>
          </a:p>
          <a:p>
            <a:r>
              <a:rPr lang="en-US" dirty="0"/>
              <a:t>The average age for retirement from construction is 61.</a:t>
            </a:r>
          </a:p>
          <a:p>
            <a:pPr lvl="1"/>
            <a:endParaRPr lang="en-US" dirty="0"/>
          </a:p>
        </p:txBody>
      </p:sp>
      <p:sp>
        <p:nvSpPr>
          <p:cNvPr id="4" name="TextBox 3"/>
          <p:cNvSpPr txBox="1"/>
          <p:nvPr/>
        </p:nvSpPr>
        <p:spPr>
          <a:xfrm>
            <a:off x="1981200" y="6248400"/>
            <a:ext cx="6934200" cy="307777"/>
          </a:xfrm>
          <a:prstGeom prst="rect">
            <a:avLst/>
          </a:prstGeom>
          <a:noFill/>
        </p:spPr>
        <p:txBody>
          <a:bodyPr wrap="square" rtlCol="0">
            <a:spAutoFit/>
          </a:bodyPr>
          <a:lstStyle/>
          <a:p>
            <a:pPr algn="r"/>
            <a:r>
              <a:rPr lang="en-US" sz="1400" dirty="0">
                <a:latin typeface="+mn-lt"/>
              </a:rPr>
              <a:t>*2009 report from </a:t>
            </a:r>
            <a:r>
              <a:rPr lang="en-US" sz="1400" dirty="0" err="1">
                <a:latin typeface="+mn-lt"/>
              </a:rPr>
              <a:t>CPWR</a:t>
            </a:r>
            <a:endParaRPr lang="en-US"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Where does your job hurt you?</a:t>
            </a:r>
          </a:p>
        </p:txBody>
      </p:sp>
      <p:pic>
        <p:nvPicPr>
          <p:cNvPr id="39943" name="Picture 7" descr="https://encrypted-tbn3.google.com/images?q=tbn:ANd9GcSJ-fKr7SKrAEhg7fZkfLr0r7-iZoIe1KNKNeC4DTolSTF0AV99jw"/>
          <p:cNvPicPr>
            <a:picLocks noChangeAspect="1" noChangeArrowheads="1"/>
          </p:cNvPicPr>
          <p:nvPr/>
        </p:nvPicPr>
        <p:blipFill>
          <a:blip r:embed="rId3" cstate="print"/>
          <a:srcRect/>
          <a:stretch>
            <a:fillRect/>
          </a:stretch>
        </p:blipFill>
        <p:spPr bwMode="auto">
          <a:xfrm>
            <a:off x="3657600" y="1054078"/>
            <a:ext cx="3811524" cy="47407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How can you extend </a:t>
            </a:r>
            <a:br>
              <a:rPr lang="en-US" dirty="0"/>
            </a:br>
            <a:r>
              <a:rPr lang="en-US" dirty="0"/>
              <a:t>your shelf life?</a:t>
            </a:r>
          </a:p>
        </p:txBody>
      </p:sp>
      <p:sp>
        <p:nvSpPr>
          <p:cNvPr id="8" name="Subtitle 7"/>
          <p:cNvSpPr>
            <a:spLocks noGrp="1"/>
          </p:cNvSpPr>
          <p:nvPr>
            <p:ph type="subTitle" idx="1"/>
          </p:nvPr>
        </p:nvSpPr>
        <p:spPr/>
        <p:txBody>
          <a:bodyPr/>
          <a:lstStyle/>
          <a:p>
            <a:endParaRPr lang="en-US" dirty="0"/>
          </a:p>
        </p:txBody>
      </p:sp>
      <p:sp>
        <p:nvSpPr>
          <p:cNvPr id="1026" name="AutoShape 2" descr="data:image/jpeg;base64,/9j/4AAQSkZJRgABAQAAAQABAAD/2wCEAAkGBhQSEBUUEBQVFRQVGBgYGBUYFxkXFRsWGBwXFxkfFxcaHCYfGBojHBQYHy8iJCcqLC8sGx4yNTAqNiorLCkBCQoKDgwOGg8PGiwlHyUpLDEvLCozKTQsKjUwLCwsLCwqLCkvLCwtNDQsLCwsLzAvLCwsLC8vKSwsLCwtLC8sL//AABEIAOIA3wMBIgACEQEDEQH/xAAcAAEAAgIDAQAAAAAAAAAAAAAABgcEBQEDCAL/xABHEAACAQIDBQUFBgMFBQkBAAABAgMAEQQSIQUGMUFRBxMiYXEyQlKBkRQjYqGxwTNykiSistHwF1OTwuEWQ1Rjc4Kz0vEV/8QAGgEAAgMBAQAAAAAAAAAAAAAAAAMCBAUBBv/EADQRAAEDAgMECQQBBQEAAAAAAAEAAgMEERIhMQVBUfATImFxgZGhsdEUMsHh8SMkM0JSFf/aAAwDAQACEQMRAD8AvGlKUISlKUISlKUISlKUISlKUISlKUISlKUISlKUISlKUISlKUISlYu09px4eJpZmCoouT+gA5k8AKrLD9qkpxuYoTh28IhAu4HxAji/lwtp51Bzw3VW6ejlnBLBkObK16V8RSZlBF7EA6gg69QdRX3U1USlKUISlKUISlKUISlKUISlKUISlKUISlcE1Hto7+YSJxGJO8kZgoSPx6sbC7eyOPW9cJA1TI4nyGzBdSKlVtvR2nyw4h4sOkRCEDOWLhtAdApAHG3E8DUYftExZJZpnDXBXKUWML7wKZPF5G/1pRmaDZaMWyp5Gh2QurvvS9VdtraofamIilJMbQ5UGdgFkWISKVsdCSCNON6r8Yp/jf8AqP8AnUXT23JsOyTKLl1sgdOPivSN65rztBtvEJ7E8y+kjj962eD3/wAdHwnZh0cK4+pF/wA64Kgbwpu2JIPtcD5/tXtSq12H2pytbv4FK50RpEbKFMhIUsrX08LHjyqX7N3ywk7lI5lzgkZT4S1ja6X9oHypzZGu0KzZqKaI9Zvln7Ld1i7S2lHh4mlmYKii5P6ADmSdAKbR2lHBG0kzBUUXJP6AcyeQqkt7d7pMdJfVYl9iO9//AHNbi5/LgOd4ySBg7U2ionVLuDRqfwFzvXvVJj5hxWNSe7jv+bdXI+nAec07P9we6y4nFD73jHGfc/E34+g5evDjcDcDu8uIxa/eaGOMj2OYZh8fQcvXhs95+0iHCsY4176Ue0AQEU9GbXXyAPnalNbbrvWjUTl/9rSDIa2+fc71MKVVuH7YpM33mHQr+FyG/MEH8qnW729cGMS8LeIe1G2jr6jmPMXFObI12hWVPQzwDE9uXPBbilKUxU0pSlCEpSlCEpSlCEpSuGawueFCFzWpxe9GHjxCYdpB3rm2W48OhIzkmy3tYDibjSoRvl2lEkwYFrDg0/5Hu+g/H9OtRXevdwYbuir96siBjLmUq7kknuwDmKgW8RvqeNIfNb7VsU2zcVumNsV7Df4/Gq3u/wDteSYSMs5EKTtAIRoGyojM1x7VmLA309m3nCnePulCoRICSz5tCPdAXlbrW33a3amxhRUjPdK93luVAByhgCfCWsvIXvx0taxtidl+GhOaW87cs+iDp4Bofnf5UjA6Q3WqamCiZ0ZNyNw/Nvyq22Xu8cRhHeBHeZJlTKuqlHUnUcrFTrfnrW42f2bY9lKNlijcgsrSXvbh4UB1F+tW/DAqKFRQqjgAAAPQCuy1OEA3rLk2xKb4QLX352VebV7K2nxMkpxCortcKIyxCgAAElhyFdH+xof+KP8Awh/96sqlT6JnBVhtKpAADtOwfCqzEdjko/h4hG/mRl/MFq02N7MsbHeyJIB8Di/0bKauylRMDE5m16lupB7x8WXnOXBtDIq4iN0GYFkYFSQDra/O1xfzrHZbk5QbC5txst9Ln5gV6F23LAkLNighiUXOcBh5WB4k8AONULtjFRyTO2Hi7qInwx3J4czc8T0Gg4Dqa8keDetyhrTVXOG1t+5fGJ2tNJGsckjuiXKqzXA5c/L6a1Ze4u5pLDGYxfvWsY0yhQulg7KABnPEC2nE6nTG3D7PCCMRjF14xwnlzDOOvReXE66Ca7ywTvhZFwjBJSNDztzCn3WI0B5eXENjjP3OWdXVrXHoISBxPfr+1Et/9/8Aus2HwrfeaiSQe51VT8fU+768K+2Ju3Pi5CkKXK+0zeFVv8RPPy41iAtE5uCsqMQQw1U9dT7YN+I0NjU27Od9lh/s2IyqjMSsvDxtxEh53+I8OB04Lv0jusr/AERo6c9A2548e34HJ0+0eznGxMoEfe5tA0ZzC/4s1ivqdPOtZJBicBiFLBoZlsw1B0PoSCpsQRXoEi4qkO0HYRw2MPiZllGdSxLMB7JUsdTa2nkRUpIgwXCr0Fe6pd0cltOGvqrX3S3jXG4cSAWYeF1+FxYm3kb3HrW6qqOx7EEYidPdMYY+qtYfk5q16sRuxNusSugEE7mN0SlfEcysSFIJU2NjexsDY9DYg/OvumKklKUoQlKUoQuCarDfremXE58PhAe5UKXYaGQO2RcnxR5iBpx9OOb2m74d2pwsDWdh96wOqoeCjzYcfL1qrA2hHI8emnWqs0n+oXodmUGQmf4A+/x5pVh7ndmpkCy40EJ7kNyGI4+Pmo1vlGpvrbgczs83DChcTilux1jjI9nozA+90HLjx4WMBRFDvcu7Q2mQTFCe8/HyviDDqihUUKqiwUCwA6ADhXZS9Q7ejtJhwxKQ2mlGhAPgU/ibr5D52qwXBouVhxQyTOwsFypgTWqn3rwqyLEZ0MjMFCqcxzE2AOW+XU87VWq4fae1TdiVhPC944beSjWT119akOyOySKMq00zuwsbJ92txrxF2+hFLxud9o81eNJBCP60mfBuazsZ2pYRI1dM8hYsMihQy5TbxgkWB4jrWv8A9sUP+4m+qf51IMNuBgU4YdD/AD5n/wARNZZ3SwdrfZYP+En+VFpOIXBJQjLA495+FH8P2tYQ+2syeqAj+6xP5VuIt+cE0bOuISyi5Bur28kIDE+grB2zuZs1ImkmiSJFFyysyW9Ap1PQW1qnMc0ZkbuQwjv4Q5DNbzIA1/1rxqDpHs1srdPR01XcxhwtxtZbnfDfCTGyc1hU+CP8szdWP5cBzJmO4G4Hd5cTi18ehjjPu9GcfF0HL14dfZ/uAUZcTi1sRrHEw1B5M45HoOXE62tl799oXcEwYQgy+++hCeQHAv16evCLRbrvTppTJ/aUmm8/v3O9fG/+/wD3ObD4VvveEkg9zyX8fny9eHT2VbYxDhonUvAg8MhPsN8Fz7QPG3L0IrQ7rbprjVJjsFJCyl754mBzEwkeF840s2q31voTNN4d4oNl4dYcOq95b7uPoPjk52vfzY/MiTSScZOSXKyJkf0kTbvOvZ287s9NW/W4q4tTLCAuIUegkA5N+Lo3yOnCnJoSrFXBVlJBUixBHEEVcHZ9vq2MDRTgmWMXzgeFl4a2Flby58uYr6373FGLUywgLiFHoJAOTfi6H5HThx7A8YmrtJVvpH/T1Gm48P17KN7j9owhXucYxKKPu5LEkAD2WtqR0Py4cMLeDeSHGJJLiYiurrhnRvvBkykiVScuU5wb+oHC9RB4sjlZAylSQy8GBHEa8D61YnZ/uDfLicWunGOJh9GcH6gfM8qW0uf1VdqIqemJqDkTw393fv3WW47MN22w8DTSi0k1rA8VjGq3HIkkm3pXO/m/gwoMMBBnI1PERg8z1boPmeQP3v5vr9ljyQWMzXXNoRHoD4h8djcA+vka12FsSXHzBEGoJaSY3OjG93N/E3G3M/K4a52EYGaqhBB07jV1P28+nutr2czYo428BLKxvOXJKFSeLH4+Nud78r1cwrX7D2HFhIRFCLAakn2mbmWPMn/pWxpsbMIsVm11S2olxNFh796UpSmKklarebbq4TDPM2pAsi/E59kfXU+QNbWqg7VNu97iRAp8EHHzkbj/AEiw+bUuR+Ft1doaf6iYNOmpUMxWJaR2eQ5nclmJ5k8amXZtuj9ol7+YXiiPhU8HkGvzVdCepsOtRPZeznxEyQx+1IwUeXUnyABPyr0DsrZqYeFIoxZUUAfuT5k3J8zVaFmI3K39qVXQR9GzU+gWXXDNYXOgFc1WXaNvW0sn2HC3a5CyZdSzE6Rj8r/TrVp7g0XXnKandUPwDxPALp3s37lxUn2XZ+bKxyl19qQ9EPup58/Icdzun2ZxwgSYoLLLxCcY0+XvnzOnQc62e5O5q4KPM1mncDO3T8K+Q68z8gJPUGsv1n6q3PVhjehp8m7zvcuAK5pSnLLShrHx+0EhjaSVgqKLkn/Wp5WrV7F3nGKw7zRIwylgARe9tQRb2tCLqDcEEanjy4vZMEbi3EBlpdV72lYjGPITNGyYZHypY3Qm1wzEcSQdOmo43vuOz/s/yZcTi18ejRxn3eYZx8XQcuJ14SrB4R8R3UuJBTIP4IN42cEESEEAnhdVbUaEgNw1u9HaLDhGMcY76UcVBsqnozWOvkAfO1IwNBxuK1hUzSRimhbnvt8+5utzvNDiGwzjBsFlI0J425hT7rEcCfy4igJUKsQwIYEgg8Qed763vVp7E7W45HCYmPuQdBIGzIP5gQCB561nb+bk/bE76D+Mi2Av4XXjboG1Nj569RGQCQXaU6ikdQv6Kdtg7f8Avmyh27XaK2FwrQmMMV/hGwABJ17y3tAXvfieB6j6/wD442s3fYdgmINvtETlivId5GdfD+DlbTzj+zdkd8Xh9jELcoraB8vtxm/suLXHWzA8iJP2db6Q4ZWhnARWJcSgak24PbU6DQ/KltN7B2ivzxiIOlp29ff49m8d29WDsfY0OAw5VAbKCzva7uQLkkDUmw0A+VQ3A9rV8We9XLhWsF0u6W95rcQeYHDS17G/Vt3evv0GIzNA+GlVoYycyTK4DDMFPhfJx+FX14137lbkmWQ4zGKBnYukRFgSxzZmXkNdF+ZpxcSQGLMZDHHG+WqzJ879npnu0Utxm6mGnxEeJdAzqAQR7L8Mpce9bl+9hWo3736GFUwwEHEEaniIweZ6t0HzPIFv1v2MKpigIbEMOPERg8z1boPmeQNZbC2HLjsRkU3Y3aSRjewvqzc2Nzw5k/OuSPscLdV2jpC9omqD1G6A86e6yd1djvjMTbIJDmDySOWyhbnNnsbsWubag31va9XTsfYkWFj7uBMq3JPMknmSdSeVfGwthRYSERQiwGpJ9pm5ljzP/wCVsqZHHhGeqp11aah1m5N4flKUpTVnJSlKELrnchSQLkA2F7XPIXPC50rz3j8JMZ5u8UmRWdpba2Ibxm45AnjV076hWwuR3KK8kQOUEuVDqzBAt2LEKbWFdm39ifao0ANgA5ym4zZonQK3lmcE/wAtJkZjyWtQVIpesR93pb+VC+yLYl2kxLDh92nqbM5Hyyj5mrPrVbsbI+y4SKE2zIvisSQXOrEX1sSTW1qcbcLQFUrZ+nmc/du7lod9N4PsmEeQe2fBH/O17E+QAJ+VqinZXu1e+MmuWJYRX48w7+ZJJW/83WujtH7+fHQ4ZQ6xtZFOoV2YgufxBRl49DVk4LCLFGkcYsqKFUeQFhUAMT78Fac76ekDW/c/M93DntXeKUpTllJWPj8ekMbSSsFRRcsf9anypj8ekMbSSsFRBcseX+Z8qpTfLfF8dJYXWBD4E68sz/i/QfMlckgYFfoqJ1S7g0alfW9e+bY2YZgRh0JyxZspOhAZyPe1+Q0HMmZdmm6UsC9/Mzp3g8MNyBY+9IvxdBy9dBjdn+4GXLicWvi4xxHl0Zx16DlxOvDddo28E2Fw47hSO8JUzck6W6MeROgt1tSWtI/qPWlUTNeRR01raE8+p1KxN9O0UYV+5wwV5R7Za5RPLQi7fPT8qrvYe7GJxhZ4IwwU3LMQELcbXPtHy89bXrXYmRLAKLkE5n1OY8iL2YAjUg89dL2Fr7I38wceADqBGYwF+zj2s9tAvxA2Jzet9ahcSO6xVp0bqKICBl3E2J/Xt6qpcXhnjdkkUo6mxUixB9KvDcKZm2fDnOawZQ3VFZlQ/wBIAsddNdaqw4efaM0mJSBfBZnEatlZhwXiSzsLDTlrpznm8u13w2BhmgcYRrLbDNGpBJ1ZQpW6lbnUWFuPEV2Lqku3Je0bzNZDliJz7DbTK55zWRvnuGmKImiPdzAjMQL51HlceMDgbjoeRFY4jZ0OHxRWZjJCAWBUZWfwnKCD7DBxlYHhlapdsrtecD+0xKQLeKM5W6aI1wevtCpSu7mFxksWNaJg1r5XXLn+EyIeJHLqLXuAKkWtkzbqkxzT0QwVF8NiBa3vr8KLdn+4OYLiMWvh0MUR5887jpwIHPieVSHf3fE4OILDrLJmUNoQlgpJI+KzqQPO/kfvfbfRcEqogzyPyBAyppc8D4jfw6EXvfhY1xu1u8doSSi8ocnMJTZ4wSbnvja5ZhexBFyOFdJwdRmq5Gx1S76qpyYNBzyUwg+1yaFTihYq7IFjnNrlJBwEmhAY2zi99bGszCbahw20A+FYQRKirIrrI1zfNKh0LZgdAeHhGtuMt3p3XTDbKZcNdWhIkL++xsUcseuVz6WFrVVOExRjJK21R0+TqVPzsaU67CFfpyyqY4t+3MW5y7uGa9HIwIBHA619VotytqfaMFE5JJsVJY3a6Er4jzYgAk+db2roNxdeTkYWPLDuNkpSldUEpSlCFXvaZtd4psOsZCnJIWY5cyq5SMmMtwfKWFxrYnzrP3c27lxrYU4qOaJYk7lvBmJvbLnU2dgo15npUT7XJL45B0hX82kNaDc6PNtDDD/zVP8AT4v2qmXkSeK9NHSNfRgn/k7h3896v6uGawuaCsDeCbJhJ2HuxSH6K1WyvNtbiICgW5uLkx21DiJgQscbGIW8IDNkGU8x/E+enKrNqt+x0ErOSScvdotzoF+8cgdNWJ+dWRS4vtur+0rCcsGjQAPf8pWPjsckMbSSsFRRcseAH7nyrnHY5IY2klYKiC7MeAH7nyqk9898nxslhdYFPgTr+J/xeXL6muySBgUKKidUu4NGpTfLfJ8bJYXSBT4E6/if8X6fUmVdn+4FsuJxa68Y4iOHRnB59By4nXh97ibhr93icTHlYAFIySbnUiRwR4TwsvK1+OgsGeLMjLmK3BGZTZhfmDyIpUcZJxOV+srWxt+np8hvPPqVEt5+0EYaZYYE7+QG8gF/Co1IFvftr0HOt/gsbBjsNmW0kUgsVP5qw5Ef65GqV3m3clwU+WS5BJKSi/iHW/JtdR+xvX1unvPLgpg0YLI5AeL4hyt0ccj8q4JiHWcnP2ZG+EOgOet+Px2eq2O+O5LYJzIlmw59ktqVLeHKepF7g+XUaxbD4cu6ovtOwUerEAfma9Dnu8REQQHRhZlPmAbMOIOo0OoqBb0brw7P2fMYbl5JEGdtWVc4YBTytbjxJ+VckhtmNFOj2mXARyDr3AH75zU92Zs2PDxLFEoVVGgHPqT1JOpNQ3fLs/xGLmMqTqbCyxupUKOgYX4nUkj9qrbZm3ZsPMs0bnOvxEsCp4hrnVTb/Rq+Nh7SOIw8crI0Zdb5G4j/ADB4g9CKY1zZRYqlPDNs94la699/8qCbndmbJJ3uOVfAfBFcMCR7zW0I6D69Ksd1uCASLg6i1x5i/OsUbTRpjCrDvFALD4Q18oP4iFJt0F+lVphdqY+bEzYLCvlRZJQXIu0ad41yZPaudfM8uo71YxYJJE1a4veQLAHPQDnzXfv3j45ZMPgEYSOrojYh/E6liFtcWu2oLeg58J9sDYEWEhEUI04sx9pm5lj1/Sqq342GmBxGGEN9EDFj7TOrklj5nT6CrnFcjzcb6plbZsEYjJwm57zfX9LF2tg+9gljPvo6/wBSkfvXnMV6WNectoR5ZpF+GRx9GIqFQNCrexHfe3u/KtHsfxN8LKnwy3+TKv7qantVn2NSa4lf/SP/AMgqzKbEeoFm7SbhqX87glKUpqz0pSlCFTva0v8Ab1PWFP8AFIK025LW2jhv/UA+oI/erA38w8nesyYYTq+GdGNlLRkMcrqSCbjvDoNTbyqs93sSExeHcnRZYyfTML/lVF4s+/avX0j+kpMI/wCbeh8l6HFazedL4LEjrDL/AIGrZ11YmEOjKeDAqfQi371dOi8kx2FwPaq97G3+7xI/FGfqGH7VYGOxyQxtJKwVFFyx4AVVXZhtJcNNiVnYIqx3YnkYmyn5+PhWp303zfGyWW6QKfCh4k/E/n5cvqarNkDYwt6ehfUVjrfbln4bln71b+nEvJFlX7OWQAlfGoUnOwDDRyDbytpqb1vty+zxUkM8/iUM3cowtdQTlkcHmQAQvLidbAdO4O4Wq4rGAk6NHG3HqHcHnwIB9T5Z+/u/v2cGDDG8x9p+IjB6dX/T6UAf7vXZH3P0tJ4nn1K2W8W+JjMkWDQTTRRmSTXwooKg3A1dvFfKLac+RgeE7VMYr5nMci80KBdPJl1HzvWPuVu3PipGkhleEoR99YkXOrC+YFn4G3A8yNL9G+G6j4KZQ7hkluQ4XLwIzDINBbMNAbelQc95GIKzBTUsbzA6xd437eRmrRw2Iw21sGbi6nRlNs8cg6HkRe4PAg+oqsd6tzzg3ijzd60p0bKUUa5QoOYgk5gT0sOtbXskxDDGyItyjREt0urLlPr4iPnVn7X2RHiYyko0uCpGjKw1VkPJgabh6Vt96pGU7PqDGD1Nbc8lVtu9iG2RKI8TlVsQyE6s0aRrmBJtoXJIGl7AXPIVY8OIgxkBylJonup5qeRBHI/9KqrtIlxQkijxRuEU5XUWSTX2x8L2sGXkRcaGpD2WbvTxBp5GKRyAZYvj6OwPs6cOZB6WvxjiHYAMl2rha+EVLnAPPDQ92/T9rI2T2WRRYppJG7yFTeOMjW//AJnJgvLrz6Hdbc3njjmTCpIEmluM5AZY7glSwJAJJsAvmCdNDg7878rhF7uEhsQw4cQgPvN59F+Z041lsLZk+NmZIyGMh+9Z/FYE3zt5g8CNbm3Amhzgw4WBchgkqW9PUuyAyv786qa7GWY7TEMrSlsKCFICsjB1IaSY3urtmB58MttCTONkbHWBCF8Tsc0khAzO54s1tL+Q0FcbF2KmGjyrdmNi8je27AAZnPM2FbGnMbbVZtTUdIbN0sPHt87lVR2vG+KgUce7P957D9KtYCqr31h77bWHjuGv3K2HFQHLMG87XPparVqEf3OKsVhtBC3sJ80rzntZr4iYjnLIf77V6LavOu18A8E8kUts6N4rG4ubNofnUKjQK7sQjE/jYKedjS+PEnyiH5yVZ9V52OQWhxD9XVf6Vv8A89WHTIfsCz9pm9U/w9glKUpqz0pSlCFj44oI270qI8pzljZcttbk8rVR+9GMwxbLs/OkRJLKb27xSQrLmJIBXW31AIq4t69l/aMHNEPaZSV/nXxL/eUVQUBGZc1wLi5AuQLi9geJtyNVZzoF6HY0bSHPubjduXoXYe0BPhopR76K3zI1HyNxXfjcYkUbSSsFRRdmPACtJu4yYbB5mnR4AC6ShRGO7bWxVdAQb8ON+F6rHfTfR8a+VbpAp8KHQsfifz6Dl6010mFtzqqEFCaiYtb9oOv471p9v41JsVNLECqO7MAeOuuvS5ubedT7s83EIticUvEeCJgDpoQzg87i4HLj5V17g9n18uJxYsOMcRHEEcZAeWui/XpW87Rd7HwkaxwgiSUNaTSyhbXt1bxC3TjSWMt13LUqakyOFJT9xPPqpFJi0mE0MUtpEGVmTVo2cG3HTMLXtVHbd2JJhcQUxOY3N8499b6spPM+fA8fOUdke0LYuVGP8WPNc6ksjX48zZ2NWJvFu7FjITHKPNWHtK3UfuOdTI6Vt96qsk/86cxnNptnv7/O6qHdLe58HOcgPcO3jiLXAF7Bgx4Mo5mwIGttLdO9e8b47EZrEKPBFGPEbE+XFmNuHkK7X3bmwuMjieSNJC/hZ/4RRbMHYnRlJ0ycbixtoTnjevDQbQWXD4dDChe7W8bFyMzpc+EC3hXoTwvojO2Ela56PpOliZiOHX+eOnFTfs93RODhLyj76W2YfAo4Lfrrc+dhyqXVjbPx6TRrJEwZGFwR/rQ8iOVZNXWgAWC8lPI+WQufqsXH7NjmULMiuoIYBhcZl1BrR73b5RYOJlVlae1ljBGYEjRmHuqOOvHTrXG/G9owaKoDZ5bhWy5goFszWJAZhcWW/rpVaBsTtfEqDlzqoFwlkVb6liPmeOp0FqVJJbJuq0KKjMgEsv2Dn+Vr9j7Hnx2IypdnY5nka5AB4s5/bnwFXfu/sGPCQLFFy4sfaYnUk/MnTlXzu7u7Fg4RHEPNnPtM3U/sOVbWuxx4czqoV9cag4W5NHr2pXVisSsaM7myopZj0AFz+Qrtqv8AtX3jCQjCofHKMz+UYOn9RH0B60x7sIuqlNAZ5RGN/JWn7O4ftW0ZcUwN1LyHXQNLcILcbgZ/oKtitZu7hlTDRWiWItGhZVULZsouDbne/GtnUY24QmVk/TS3AsBkPBaHfnaXcYCZgSrFcikGxzOQoseouT8qomWVmYs5LMeJJJJ9SdTVjdr+19YsOp4Xlf8ANU/5z9KrrDwM7qiC7OQqjzYgD8zVWd13WXotkxdHBjO/PwVz9mGC7vZ6E8ZGeT5E5V/uoKllY+AwYiiSNfZRVUeigD9qyKuNFgAvLzydLI5/ElKUpUklKUpQhKorfzYn2bGyADwSEyJ6MTcD0a49LVd+MxiRI0kjBUUXZjoAKpHfbew46YFVyxR3CXHiINrljyvYacvrVee2HtW3sYSdKS0dW2f4XOwd4fupcJNl7mdSF5LHNbwML8AWAJ89dNal25W4EREWJmVwcgPcyAfxB75t7p0IUjTnfSursz3QOVp8TGhVwvdK6Bm0JOcXHhBvp149Kk2+u08VFDlwULu7XvIoDZB5LxLdNLDj5VFjericnVdReUwQG1zmb5aZ/vuWbPvXhY5TDJPGsi2uGa1ieRY6X8r3qPdqODWbACVCG7p1a4NxlbwHUeqn5VU2KhdWPeh1Ym5zghiTxvm1JriLEMoIVmVWFmAJAI8wNDUHTXBBCsxbKET2yMfmPXjzmttuXje62hh25Fwh9JLp/wA16vwVRm4+xlxOJyMjPzNiUVF5uWGubgFA56k6WqTbwb/kRKmEZ4po3y5DaQlFaSOzZgbt92rdfENTUonYG3KTtKnNROGs1Az4dnbx3KdbwbBjxcLRSgajwtYFkbqt+B/WqR3h3ckwcgSa1zmK24FAQA3lfXTiLa8ryXAdrWJU2mSJwL62ZGuOWhI46cKnOzsm0sOkmKwuUBg8auc17e8LWOU9CNRytapOwy6apUJn2d/kF2HgR6LQ9lWxsRGjSyMVhk1SIj2j8evsi2nnx5CpdtbeGHD2EzBbi4JuF52Ga2W5Ita9Ye9W8C4aBwkkaT5GaMPwYjSyj3m6DrblVX7Ax+OxZbDRSF1lz95nAZVDkFmJI0Nxp5k246SxCOzQktgdWOdUSWA8su+38rsdpdpYkwYcsYTIZR3g1iDF2YsbngZWXj4sq9Ktbd3d2LBwiOIebufadup/Ycq43c3ciwcIjiGvFnPtO3U/sOVbapRsw5nVVqys6X+nHkwevaUpStNvJvXDgo80pu5HgjHtt6dB5nT9KYSALlUmMdI4NaLldm8m8MeDgMkh14InN35AfueQqudytiSbQxjYzFaor5teDSD2VA+BdPoB1rGwOAxO2cSZJSVhU2JHsovHJH1Y8z8zyFW5gMAkMaxxKFRBYAf61PO9JF5DfctV5bQxmNpvI7U/8jhz8LIrpxmLWKNpJDlRAWY9ANTXdVYdqe9V/wCyRHgQZSOvFU/Rj/7fOmPdhF1Qpad1RKGDx7AoNtvarYnESTPxdrgdFGij5AAVJOy3YvfYzvWHggGby7xrhfoMx+QqHIhJAAJJ0AHEk6ADzq+NzN3/ALHhEjIHeHxSEfGeI9AAF+VVIm4nXK9NtKcU9P0bdTkO7f8AC3tKUq8vIJSlKEJXTi8WkSM8jBUUXLHgAKYvFpEjPIwVFF2Y6AAdaqjtB3kkmCq0bLBIFkhJ0uANWYWvnBNsp0A14kMIPeGhXKSldUPDd3H4WBvtvs2MORVKQK2ZL3DNbS7C+W1720068a3vZ/uBfLicWumjRxHnzDOPzA+Z5U7P9wM2XE4tdOMcTDjzDODy5gfM1t9/d/BhgYMOQZyPE3ERg/q/QcuJ5A1wP93rYllv/Z0g7z75+58lxv5v6MMDBhiDOfabiIwf1foOXE8geOzTeqbEq0Uys5iAtNxuOSueb9DzHHqa93a3alx85VSQt7ySm5Av/ic8h8zVp7Tx0GysERCq3W2VMwDMzaZm1u2ouSOn0kxznHGdEqpghhjFMwYpDbPhzw8SpNLCGFmAIPIi4+hqMbybk4N4XYxJEwF+9jUKVtqSQLAjr5X4V9bkb5rjUKvZZ0ALqOBHDMvlflyPyNSPF4cSIyNwdSp9GFj+tOyeLrK/q0smEkgg7lV8ry7IgYLEMsrBTKuIDESJe5CiNStwD4bm3C4PHebU7L4MQzSpNIjSHPfwspLa3tYHW/Wqs2hDIhyzEn2jYtm1JysSLnKSU1vYmw8qvLc3HPLgYHlBDlLG4tfKSoa3mAD86RHZ5wkLZrRJTNbKx2ZJuRv4a34KM7I7LyuJMuMlE4BBAsRnYc5L3uBYaXN+fQ7ffHfAYRVSMZpntYC3hUm2ax9o66L146VxvlvwmDGRfHOwuF5KOr66A8ufyqstibNOPkdCJXxDXbvbr3Y11afNcke74bctDXXODOqzVKhifU2nqT1Rpzll7rPwE0uN/s8KyGZ2Bnkla6gRlsrkgBlcZgLAgXXQEsatLdzdyLBwiOLU8Xc+07dT+w5VCdhbtbQwnf5dWlUBZFdXUNe5ZkdlLNbQHUjXQ1hNgNuXsGmPmJI7fmQa404cyDdSqGioJYyRob36/wAaAK2L1rNqbz4bD/xpkU/De7/0Lc/lVf8A/Y3ak6Hv5pA1x4XmvHl5k5GOt+WX51lbM7HRe+Jnv+GNbf32v+lMxvOjfNUxS0zM5Jb9jflde3O1d3Pd4GMgnQSOLuT+CMc/W/pXTsDs4mxL99tFnUE3Kk3lf+Y+4PLj6VP9jbr4fC/wIlU2sXPic+rnWtrQIyc3lDq5kTcFM3D2nU/C6cHg0iRUjUKiiyqBYAV3UqJb37+xYUNHG2bEZTYABlRuXeeIW9Bc+XVhIaLlUIonzPwtFyud+t9FwceSMg4hx4RxyA+837DmfIGqWdySSxJJJJJ1JJ1JJ5muzF4t5XZ5GLOxuzHiTW+3L3PbGy3a6wIfG/C/4VPxHryHyqk5xkdkvXU8EdDCS495+Pwt92X7p94/2uUeBD90D7zjQt6LwHn6VatdWGw6xoqIAqqAFA4ADQAV21cYzALLy1XUuqJC8+A4BKUpU1VSlKUIUd323fkxUA7iRkkjbOgDWVmHC55EcjyNa3YexZ8WIZdpooMH8NCPGzaAvLytdQQoHmb1NKWqBYCbqy2pe2PAPA7xfW3etLvdPiEwjtg1DS/VgvvFB7zDkP14GhHckksSSSSSdSSdSSeZr0rVcdoHZ/mzYnCL4tTJEB7XMsg+LqOfEa8VTMJzC09lVccRMbxa+/8ABWZ2bbUzbPdIkTvYc1kGmYkXQvfmxut78uVQLEbLxWMxzRsVknY+Mq2ZEA4gsNAq8LC/TU1h7JmlUSfZmlWTKxbIQFMKqWe5ve4sOHU/OwOzDasa4eQPGVKLnafVlKLcAM2uQqAbJppqBrSgcdmlX5WGkMkzACT5i/47ApLsLYcGzcMdQLDNLK2hJHXoByH6k66LZPalFLimjkXu4mIEUh434feD3Q3Lpz8obvrvq2NfIl1w6nwrwLEe8/7Dl61tdwNwe+y4jFL91xSMj2/Nh8Hl73pxnjJcGs0VQ0bGROmqz1j5j9+gW6wfZ0H2hPPiADD3peNNPGWs5LfhBJFudunHZb7b7Lg07uKzYhhovEID7zfsOfpX1vjviuETu4ihnZSVUkBUFuLX59F51TmIxLSO8jXYtcsW8Z8WlySOOoAOnK1D3BmTdV2kpn1ZEs/2gZDjz6rN2ZsifHYiy3d5PG0jG4AJILOeWo4cTpYcKu/Ymwo8LHliUAmxYge0QLcySAALAX0FVPufvycEjJ3MbKbsWuyyMeQzWYE2OlwBYHXrNMD2sYR7d4JYj5rmH1Qk/lRCWDMnNd2lHVSnC1vUHDeptalaGHfrAtwxMY/mJX/EBWR/2twf/ioP+Kv+dWMQ4rDMEo1afIrbUqPz7/YFeOJQ/wAuZ/8ACDWvi7T8K80cUQkYyOqZsoVRmIAPiN+fSuY28VMUk5Fww+SmFYO1NtQ4ZM88ioOVzqf5VGrH0FQHfHf7FQtJh+7EMmYFZVbNeI8CMy8T1HC1uV6rrFYt5GLyuzseLMSx+ppT5wMgtGl2S6UB8hsOzO/4U43l7UZJSY8JeJDoZGNpCPL/AHY8+PpULYRmR9WVPGV4O2axKgnTMC1gW001rqw+GaRgkas7Hgqgkn0AqyN0+y8jx421iB9wLHmCM78tQNFPkSQSKQMUhWy409CzLL3PPko/uXuKcaGeQvHGpWzBRZxc5wpPMWGuo1PGrh2fs5II1jiUKiiwA/fqTxJruihCqFUBVAsABYADgABwFfdW2RhgXmausfUuz03BKUpTFSSlKUISlKXoQlKUoQlLUpQhV1v7uAXzT4RRmY3kjAGvG7IeR18Q58eI1rQYpwpQOwXmoc5D8gbGvSBFRPGdnOGkxgxBFl1LwgDI78ieg6jnp53rSQ3N2rdotpiNuCbMDT4+FEdwdwe+y4jFL91xjjPv+bD4PLn6cZdvrvqmCTJHZsQw8K8Qo+J/2HP0pvpvqmCTJHZp2HhXkg5M46dBz9KqnZuzZ8ficq3eRzmd2vYDmznkP+gFcJDBhbqmxROrHfUVGTBoOeSmzNmT4/ElVu8jnM7twAJ1ZzyHl8hU5xPZe0WGxCwv3ryd1kBAQjI+Z7m9teXDhUy3a3aiwcIjjFydXcjxO3U9B0HL6mtvUmQgDPVVqnar3PtFk0W8bG/4XnbaWw54NJ4pI/MqcvyYeE/WuubaDNnCeCNypMak5Lrw0+p+fpb0YVrV4vdXCS/xMPCT1yKD9QAaiafgVZZtoH/Izy+CvP16Xq7ZuzTAt/3JX+WSQf8ANXT/ALLMD8Mn/EaodA5Whtmn4HyHyqYrtws+SRH4ZWVv6SD+1XVD2bYBf+5zfzPIfyzVtsJu5hord3h4lI5hFv8AW166Kd3FLftqG1mtJ8v2oZ2l7tTYmaBsNGXJV1YiwAAIZbkkAe01YWxeyJzZsXIFH+7j1b5uRYfIH1q0LVzTzE0m5WQzaMzIhEzK2/etbsbd6DCrlgjC34txdv5mOprZUpTALaKg5xcbuNylKUrqilKUoQlKUoQlKUoQlKUoQlKUoQlRXfffVcEmRLNO4uq8Qo4Zn8uNhzt61Kqj+926EeOisbLKvsSW4eTdVPT5iovvbq6qxTGISjpftVObO2dPj8TlW7yOczu3ADmzHkOX0Aq7N2t2osFD3cQuTq7n2mbqeg6Dl9SeN2t2Y8FCI4xdjq7keJ28+g6Dl9TW4pcceHM6q5X15nOBmTB687kpSlOWWlKUoQlKUoQlKUoQlKUoQlKUoQlKUoQlKUoQlKUoQlKUoQlKUoQlKUoQlKUoQlKUoQlKUoQlKUoQlKUoQlKUoQlKUoQlKUoQlKUoQlKUoQlKUoQlKU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BQVFRQVGBgYGBUYFxkXFRsWGBwXFxkfFxcaHCYfGBojHBQYHy8iJCcqLC8sGx4yNTAqNiorLCkBCQoKDgwOGg8PGiwlHyUpLDEvLCozKTQsKjUwLCwsLCwqLCkvLCwtNDQsLCwsLzAvLCwsLC8vKSwsLCwtLC8sL//AABEIAOIA3wMBIgACEQEDEQH/xAAcAAEAAgIDAQAAAAAAAAAAAAAABgcEBQEDCAL/xABHEAACAQIDBQUFBgMFBQkBAAABAgMAEQQSIQUGMUFRBxMiYXEyQlKBkRQjYqGxwTNykiSistHwF1OTwuEWQ1Rjc4Kz0vEV/8QAGgEAAgMBAQAAAAAAAAAAAAAAAAMCBAUBBv/EADQRAAEDAgMECQQBBQEAAAAAAAEAAgMEERIhMQVBUfATImFxgZGhsdEUMsHh8SMkM0JSFf/aAAwDAQACEQMRAD8AvGlKUISlKUISlKUISlKUISlKUISlKUISlKUISlKUISlKUISlKUISlYu09px4eJpZmCoouT+gA5k8AKrLD9qkpxuYoTh28IhAu4HxAji/lwtp51Bzw3VW6ejlnBLBkObK16V8RSZlBF7EA6gg69QdRX3U1USlKUISlKUISlKUISlKUISlKUISlKUISlcE1Hto7+YSJxGJO8kZgoSPx6sbC7eyOPW9cJA1TI4nyGzBdSKlVtvR2nyw4h4sOkRCEDOWLhtAdApAHG3E8DUYftExZJZpnDXBXKUWML7wKZPF5G/1pRmaDZaMWyp5Gh2QurvvS9VdtraofamIilJMbQ5UGdgFkWISKVsdCSCNON6r8Yp/jf8AqP8AnUXT23JsOyTKLl1sgdOPivSN65rztBtvEJ7E8y+kjj962eD3/wAdHwnZh0cK4+pF/wA64Kgbwpu2JIPtcD5/tXtSq12H2pytbv4FK50RpEbKFMhIUsrX08LHjyqX7N3ywk7lI5lzgkZT4S1ja6X9oHypzZGu0KzZqKaI9Zvln7Ld1i7S2lHh4mlmYKii5P6ADmSdAKbR2lHBG0kzBUUXJP6AcyeQqkt7d7pMdJfVYl9iO9//AHNbi5/LgOd4ySBg7U2ionVLuDRqfwFzvXvVJj5hxWNSe7jv+bdXI+nAec07P9we6y4nFD73jHGfc/E34+g5evDjcDcDu8uIxa/eaGOMj2OYZh8fQcvXhs95+0iHCsY4176Ue0AQEU9GbXXyAPnalNbbrvWjUTl/9rSDIa2+fc71MKVVuH7YpM33mHQr+FyG/MEH8qnW729cGMS8LeIe1G2jr6jmPMXFObI12hWVPQzwDE9uXPBbilKUxU0pSlCEpSlCEpSlCEpSuGawueFCFzWpxe9GHjxCYdpB3rm2W48OhIzkmy3tYDibjSoRvl2lEkwYFrDg0/5Hu+g/H9OtRXevdwYbuir96siBjLmUq7kknuwDmKgW8RvqeNIfNb7VsU2zcVumNsV7Df4/Gq3u/wDteSYSMs5EKTtAIRoGyojM1x7VmLA309m3nCnePulCoRICSz5tCPdAXlbrW33a3amxhRUjPdK93luVAByhgCfCWsvIXvx0taxtidl+GhOaW87cs+iDp4Bofnf5UjA6Q3WqamCiZ0ZNyNw/Nvyq22Xu8cRhHeBHeZJlTKuqlHUnUcrFTrfnrW42f2bY9lKNlijcgsrSXvbh4UB1F+tW/DAqKFRQqjgAAAPQCuy1OEA3rLk2xKb4QLX352VebV7K2nxMkpxCortcKIyxCgAAElhyFdH+xof+KP8Awh/96sqlT6JnBVhtKpAADtOwfCqzEdjko/h4hG/mRl/MFq02N7MsbHeyJIB8Di/0bKauylRMDE5m16lupB7x8WXnOXBtDIq4iN0GYFkYFSQDra/O1xfzrHZbk5QbC5txst9Ln5gV6F23LAkLNighiUXOcBh5WB4k8AONULtjFRyTO2Hi7qInwx3J4czc8T0Gg4Dqa8keDetyhrTVXOG1t+5fGJ2tNJGsckjuiXKqzXA5c/L6a1Ze4u5pLDGYxfvWsY0yhQulg7KABnPEC2nE6nTG3D7PCCMRjF14xwnlzDOOvReXE66Ca7ywTvhZFwjBJSNDztzCn3WI0B5eXENjjP3OWdXVrXHoISBxPfr+1Et/9/8Aus2HwrfeaiSQe51VT8fU+768K+2Ju3Pi5CkKXK+0zeFVv8RPPy41iAtE5uCsqMQQw1U9dT7YN+I0NjU27Od9lh/s2IyqjMSsvDxtxEh53+I8OB04Lv0jusr/AERo6c9A2548e34HJ0+0eznGxMoEfe5tA0ZzC/4s1ivqdPOtZJBicBiFLBoZlsw1B0PoSCpsQRXoEi4qkO0HYRw2MPiZllGdSxLMB7JUsdTa2nkRUpIgwXCr0Fe6pd0cltOGvqrX3S3jXG4cSAWYeF1+FxYm3kb3HrW6qqOx7EEYidPdMYY+qtYfk5q16sRuxNusSugEE7mN0SlfEcysSFIJU2NjexsDY9DYg/OvumKklKUoQlKUoQuCarDfremXE58PhAe5UKXYaGQO2RcnxR5iBpx9OOb2m74d2pwsDWdh96wOqoeCjzYcfL1qrA2hHI8emnWqs0n+oXodmUGQmf4A+/x5pVh7ndmpkCy40EJ7kNyGI4+Pmo1vlGpvrbgczs83DChcTilux1jjI9nozA+90HLjx4WMBRFDvcu7Q2mQTFCe8/HyviDDqihUUKqiwUCwA6ADhXZS9Q7ejtJhwxKQ2mlGhAPgU/ibr5D52qwXBouVhxQyTOwsFypgTWqn3rwqyLEZ0MjMFCqcxzE2AOW+XU87VWq4fae1TdiVhPC944beSjWT119akOyOySKMq00zuwsbJ92txrxF2+hFLxud9o81eNJBCP60mfBuazsZ2pYRI1dM8hYsMihQy5TbxgkWB4jrWv8A9sUP+4m+qf51IMNuBgU4YdD/AD5n/wARNZZ3SwdrfZYP+En+VFpOIXBJQjLA495+FH8P2tYQ+2syeqAj+6xP5VuIt+cE0bOuISyi5Bur28kIDE+grB2zuZs1ImkmiSJFFyysyW9Ap1PQW1qnMc0ZkbuQwjv4Q5DNbzIA1/1rxqDpHs1srdPR01XcxhwtxtZbnfDfCTGyc1hU+CP8szdWP5cBzJmO4G4Hd5cTi18ehjjPu9GcfF0HL14dfZ/uAUZcTi1sRrHEw1B5M45HoOXE62tl799oXcEwYQgy+++hCeQHAv16evCLRbrvTppTJ/aUmm8/v3O9fG/+/wD3ObD4VvveEkg9zyX8fny9eHT2VbYxDhonUvAg8MhPsN8Fz7QPG3L0IrQ7rbprjVJjsFJCyl754mBzEwkeF840s2q31voTNN4d4oNl4dYcOq95b7uPoPjk52vfzY/MiTSScZOSXKyJkf0kTbvOvZ287s9NW/W4q4tTLCAuIUegkA5N+Lo3yOnCnJoSrFXBVlJBUixBHEEVcHZ9vq2MDRTgmWMXzgeFl4a2Flby58uYr6373FGLUywgLiFHoJAOTfi6H5HThx7A8YmrtJVvpH/T1Gm48P17KN7j9owhXucYxKKPu5LEkAD2WtqR0Py4cMLeDeSHGJJLiYiurrhnRvvBkykiVScuU5wb+oHC9RB4sjlZAylSQy8GBHEa8D61YnZ/uDfLicWunGOJh9GcH6gfM8qW0uf1VdqIqemJqDkTw393fv3WW47MN22w8DTSi0k1rA8VjGq3HIkkm3pXO/m/gwoMMBBnI1PERg8z1boPmeQP3v5vr9ljyQWMzXXNoRHoD4h8djcA+vka12FsSXHzBEGoJaSY3OjG93N/E3G3M/K4a52EYGaqhBB07jV1P28+nutr2czYo428BLKxvOXJKFSeLH4+Nud78r1cwrX7D2HFhIRFCLAakn2mbmWPMn/pWxpsbMIsVm11S2olxNFh796UpSmKklarebbq4TDPM2pAsi/E59kfXU+QNbWqg7VNu97iRAp8EHHzkbj/AEiw+bUuR+Ft1doaf6iYNOmpUMxWJaR2eQ5nclmJ5k8amXZtuj9ol7+YXiiPhU8HkGvzVdCepsOtRPZeznxEyQx+1IwUeXUnyABPyr0DsrZqYeFIoxZUUAfuT5k3J8zVaFmI3K39qVXQR9GzU+gWXXDNYXOgFc1WXaNvW0sn2HC3a5CyZdSzE6Rj8r/TrVp7g0XXnKandUPwDxPALp3s37lxUn2XZ+bKxyl19qQ9EPup58/Icdzun2ZxwgSYoLLLxCcY0+XvnzOnQc62e5O5q4KPM1mncDO3T8K+Q68z8gJPUGsv1n6q3PVhjehp8m7zvcuAK5pSnLLShrHx+0EhjaSVgqKLkn/Wp5WrV7F3nGKw7zRIwylgARe9tQRb2tCLqDcEEanjy4vZMEbi3EBlpdV72lYjGPITNGyYZHypY3Qm1wzEcSQdOmo43vuOz/s/yZcTi18ejRxn3eYZx8XQcuJ14SrB4R8R3UuJBTIP4IN42cEESEEAnhdVbUaEgNw1u9HaLDhGMcY76UcVBsqnozWOvkAfO1IwNBxuK1hUzSRimhbnvt8+5utzvNDiGwzjBsFlI0J425hT7rEcCfy4igJUKsQwIYEgg8Qed763vVp7E7W45HCYmPuQdBIGzIP5gQCB561nb+bk/bE76D+Mi2Av4XXjboG1Nj569RGQCQXaU6ikdQv6Kdtg7f8Avmyh27XaK2FwrQmMMV/hGwABJ17y3tAXvfieB6j6/wD442s3fYdgmINvtETlivId5GdfD+DlbTzj+zdkd8Xh9jELcoraB8vtxm/suLXHWzA8iJP2db6Q4ZWhnARWJcSgak24PbU6DQ/KltN7B2ivzxiIOlp29ff49m8d29WDsfY0OAw5VAbKCzva7uQLkkDUmw0A+VQ3A9rV8We9XLhWsF0u6W95rcQeYHDS17G/Vt3evv0GIzNA+GlVoYycyTK4DDMFPhfJx+FX14137lbkmWQ4zGKBnYukRFgSxzZmXkNdF+ZpxcSQGLMZDHHG+WqzJ879npnu0Utxm6mGnxEeJdAzqAQR7L8Mpce9bl+9hWo3736GFUwwEHEEaniIweZ6t0HzPIFv1v2MKpigIbEMOPERg8z1boPmeQNZbC2HLjsRkU3Y3aSRjewvqzc2Nzw5k/OuSPscLdV2jpC9omqD1G6A86e6yd1djvjMTbIJDmDySOWyhbnNnsbsWubag31va9XTsfYkWFj7uBMq3JPMknmSdSeVfGwthRYSERQiwGpJ9pm5ljzP/wCVsqZHHhGeqp11aah1m5N4flKUpTVnJSlKELrnchSQLkA2F7XPIXPC50rz3j8JMZ5u8UmRWdpba2Ibxm45AnjV076hWwuR3KK8kQOUEuVDqzBAt2LEKbWFdm39ifao0ANgA5ym4zZonQK3lmcE/wAtJkZjyWtQVIpesR93pb+VC+yLYl2kxLDh92nqbM5Hyyj5mrPrVbsbI+y4SKE2zIvisSQXOrEX1sSTW1qcbcLQFUrZ+nmc/du7lod9N4PsmEeQe2fBH/O17E+QAJ+VqinZXu1e+MmuWJYRX48w7+ZJJW/83WujtH7+fHQ4ZQ6xtZFOoV2YgufxBRl49DVk4LCLFGkcYsqKFUeQFhUAMT78Fac76ekDW/c/M93DntXeKUpTllJWPj8ekMbSSsFRRcsf9anypj8ekMbSSsFRBcseX+Z8qpTfLfF8dJYXWBD4E68sz/i/QfMlckgYFfoqJ1S7g0alfW9e+bY2YZgRh0JyxZspOhAZyPe1+Q0HMmZdmm6UsC9/Mzp3g8MNyBY+9IvxdBy9dBjdn+4GXLicWvi4xxHl0Zx16DlxOvDddo28E2Fw47hSO8JUzck6W6MeROgt1tSWtI/qPWlUTNeRR01raE8+p1KxN9O0UYV+5wwV5R7Za5RPLQi7fPT8qrvYe7GJxhZ4IwwU3LMQELcbXPtHy89bXrXYmRLAKLkE5n1OY8iL2YAjUg89dL2Fr7I38wceADqBGYwF+zj2s9tAvxA2Jzet9ahcSO6xVp0bqKICBl3E2J/Xt6qpcXhnjdkkUo6mxUixB9KvDcKZm2fDnOawZQ3VFZlQ/wBIAsddNdaqw4efaM0mJSBfBZnEatlZhwXiSzsLDTlrpznm8u13w2BhmgcYRrLbDNGpBJ1ZQpW6lbnUWFuPEV2Lqku3Je0bzNZDliJz7DbTK55zWRvnuGmKImiPdzAjMQL51HlceMDgbjoeRFY4jZ0OHxRWZjJCAWBUZWfwnKCD7DBxlYHhlapdsrtecD+0xKQLeKM5W6aI1wevtCpSu7mFxksWNaJg1r5XXLn+EyIeJHLqLXuAKkWtkzbqkxzT0QwVF8NiBa3vr8KLdn+4OYLiMWvh0MUR5887jpwIHPieVSHf3fE4OILDrLJmUNoQlgpJI+KzqQPO/kfvfbfRcEqogzyPyBAyppc8D4jfw6EXvfhY1xu1u8doSSi8ocnMJTZ4wSbnvja5ZhexBFyOFdJwdRmq5Gx1S76qpyYNBzyUwg+1yaFTihYq7IFjnNrlJBwEmhAY2zi99bGszCbahw20A+FYQRKirIrrI1zfNKh0LZgdAeHhGtuMt3p3XTDbKZcNdWhIkL++xsUcseuVz6WFrVVOExRjJK21R0+TqVPzsaU67CFfpyyqY4t+3MW5y7uGa9HIwIBHA619VotytqfaMFE5JJsVJY3a6Er4jzYgAk+db2roNxdeTkYWPLDuNkpSldUEpSlCFXvaZtd4psOsZCnJIWY5cyq5SMmMtwfKWFxrYnzrP3c27lxrYU4qOaJYk7lvBmJvbLnU2dgo15npUT7XJL45B0hX82kNaDc6PNtDDD/zVP8AT4v2qmXkSeK9NHSNfRgn/k7h3896v6uGawuaCsDeCbJhJ2HuxSH6K1WyvNtbiICgW5uLkx21DiJgQscbGIW8IDNkGU8x/E+enKrNqt+x0ErOSScvdotzoF+8cgdNWJ+dWRS4vtur+0rCcsGjQAPf8pWPjsckMbSSsFRRcseAH7nyrnHY5IY2klYKiC7MeAH7nyqk9898nxslhdYFPgTr+J/xeXL6muySBgUKKidUu4NGpTfLfJ8bJYXSBT4E6/if8X6fUmVdn+4FsuJxa68Y4iOHRnB59By4nXh97ibhr93icTHlYAFIySbnUiRwR4TwsvK1+OgsGeLMjLmK3BGZTZhfmDyIpUcZJxOV+srWxt+np8hvPPqVEt5+0EYaZYYE7+QG8gF/Co1IFvftr0HOt/gsbBjsNmW0kUgsVP5qw5Ef65GqV3m3clwU+WS5BJKSi/iHW/JtdR+xvX1unvPLgpg0YLI5AeL4hyt0ccj8q4JiHWcnP2ZG+EOgOet+Px2eq2O+O5LYJzIlmw59ktqVLeHKepF7g+XUaxbD4cu6ovtOwUerEAfma9Dnu8REQQHRhZlPmAbMOIOo0OoqBb0brw7P2fMYbl5JEGdtWVc4YBTytbjxJ+VckhtmNFOj2mXARyDr3AH75zU92Zs2PDxLFEoVVGgHPqT1JOpNQ3fLs/xGLmMqTqbCyxupUKOgYX4nUkj9qrbZm3ZsPMs0bnOvxEsCp4hrnVTb/Rq+Nh7SOIw8crI0Zdb5G4j/ADB4g9CKY1zZRYqlPDNs94la699/8qCbndmbJJ3uOVfAfBFcMCR7zW0I6D69Ksd1uCASLg6i1x5i/OsUbTRpjCrDvFALD4Q18oP4iFJt0F+lVphdqY+bEzYLCvlRZJQXIu0ad41yZPaudfM8uo71YxYJJE1a4veQLAHPQDnzXfv3j45ZMPgEYSOrojYh/E6liFtcWu2oLeg58J9sDYEWEhEUI04sx9pm5lj1/Sqq342GmBxGGEN9EDFj7TOrklj5nT6CrnFcjzcb6plbZsEYjJwm57zfX9LF2tg+9gljPvo6/wBSkfvXnMV6WNectoR5ZpF+GRx9GIqFQNCrexHfe3u/KtHsfxN8LKnwy3+TKv7qantVn2NSa4lf/SP/AMgqzKbEeoFm7SbhqX87glKUpqz0pSlCFTva0v8Ab1PWFP8AFIK025LW2jhv/UA+oI/erA38w8nesyYYTq+GdGNlLRkMcrqSCbjvDoNTbyqs93sSExeHcnRZYyfTML/lVF4s+/avX0j+kpMI/wCbeh8l6HFazedL4LEjrDL/AIGrZ11YmEOjKeDAqfQi371dOi8kx2FwPaq97G3+7xI/FGfqGH7VYGOxyQxtJKwVFFyx4AVVXZhtJcNNiVnYIqx3YnkYmyn5+PhWp303zfGyWW6QKfCh4k/E/n5cvqarNkDYwt6ehfUVjrfbln4bln71b+nEvJFlX7OWQAlfGoUnOwDDRyDbytpqb1vty+zxUkM8/iUM3cowtdQTlkcHmQAQvLidbAdO4O4Wq4rGAk6NHG3HqHcHnwIB9T5Z+/u/v2cGDDG8x9p+IjB6dX/T6UAf7vXZH3P0tJ4nn1K2W8W+JjMkWDQTTRRmSTXwooKg3A1dvFfKLac+RgeE7VMYr5nMci80KBdPJl1HzvWPuVu3PipGkhleEoR99YkXOrC+YFn4G3A8yNL9G+G6j4KZQ7hkluQ4XLwIzDINBbMNAbelQc95GIKzBTUsbzA6xd437eRmrRw2Iw21sGbi6nRlNs8cg6HkRe4PAg+oqsd6tzzg3ijzd60p0bKUUa5QoOYgk5gT0sOtbXskxDDGyItyjREt0urLlPr4iPnVn7X2RHiYyko0uCpGjKw1VkPJgabh6Vt96pGU7PqDGD1Nbc8lVtu9iG2RKI8TlVsQyE6s0aRrmBJtoXJIGl7AXPIVY8OIgxkBylJonup5qeRBHI/9KqrtIlxQkijxRuEU5XUWSTX2x8L2sGXkRcaGpD2WbvTxBp5GKRyAZYvj6OwPs6cOZB6WvxjiHYAMl2rha+EVLnAPPDQ92/T9rI2T2WRRYppJG7yFTeOMjW//AJnJgvLrz6Hdbc3njjmTCpIEmluM5AZY7glSwJAJJsAvmCdNDg7878rhF7uEhsQw4cQgPvN59F+Z041lsLZk+NmZIyGMh+9Z/FYE3zt5g8CNbm3Amhzgw4WBchgkqW9PUuyAyv786qa7GWY7TEMrSlsKCFICsjB1IaSY3urtmB58MttCTONkbHWBCF8Tsc0khAzO54s1tL+Q0FcbF2KmGjyrdmNi8je27AAZnPM2FbGnMbbVZtTUdIbN0sPHt87lVR2vG+KgUce7P957D9KtYCqr31h77bWHjuGv3K2HFQHLMG87XPparVqEf3OKsVhtBC3sJ80rzntZr4iYjnLIf77V6LavOu18A8E8kUts6N4rG4ubNofnUKjQK7sQjE/jYKedjS+PEnyiH5yVZ9V52OQWhxD9XVf6Vv8A89WHTIfsCz9pm9U/w9glKUpqz0pSlCFj44oI270qI8pzljZcttbk8rVR+9GMwxbLs/OkRJLKb27xSQrLmJIBXW31AIq4t69l/aMHNEPaZSV/nXxL/eUVQUBGZc1wLi5AuQLi9geJtyNVZzoF6HY0bSHPubjduXoXYe0BPhopR76K3zI1HyNxXfjcYkUbSSsFRRdmPACtJu4yYbB5mnR4AC6ShRGO7bWxVdAQb8ON+F6rHfTfR8a+VbpAp8KHQsfifz6Dl6010mFtzqqEFCaiYtb9oOv471p9v41JsVNLECqO7MAeOuuvS5ubedT7s83EIticUvEeCJgDpoQzg87i4HLj5V17g9n18uJxYsOMcRHEEcZAeWui/XpW87Rd7HwkaxwgiSUNaTSyhbXt1bxC3TjSWMt13LUqakyOFJT9xPPqpFJi0mE0MUtpEGVmTVo2cG3HTMLXtVHbd2JJhcQUxOY3N8499b6spPM+fA8fOUdke0LYuVGP8WPNc6ksjX48zZ2NWJvFu7FjITHKPNWHtK3UfuOdTI6Vt96qsk/86cxnNptnv7/O6qHdLe58HOcgPcO3jiLXAF7Bgx4Mo5mwIGttLdO9e8b47EZrEKPBFGPEbE+XFmNuHkK7X3bmwuMjieSNJC/hZ/4RRbMHYnRlJ0ycbixtoTnjevDQbQWXD4dDChe7W8bFyMzpc+EC3hXoTwvojO2Ela56PpOliZiOHX+eOnFTfs93RODhLyj76W2YfAo4Lfrrc+dhyqXVjbPx6TRrJEwZGFwR/rQ8iOVZNXWgAWC8lPI+WQufqsXH7NjmULMiuoIYBhcZl1BrR73b5RYOJlVlae1ljBGYEjRmHuqOOvHTrXG/G9owaKoDZ5bhWy5goFszWJAZhcWW/rpVaBsTtfEqDlzqoFwlkVb6liPmeOp0FqVJJbJuq0KKjMgEsv2Dn+Vr9j7Hnx2IypdnY5nka5AB4s5/bnwFXfu/sGPCQLFFy4sfaYnUk/MnTlXzu7u7Fg4RHEPNnPtM3U/sOVbWuxx4czqoV9cag4W5NHr2pXVisSsaM7myopZj0AFz+Qrtqv8AtX3jCQjCofHKMz+UYOn9RH0B60x7sIuqlNAZ5RGN/JWn7O4ftW0ZcUwN1LyHXQNLcILcbgZ/oKtitZu7hlTDRWiWItGhZVULZsouDbne/GtnUY24QmVk/TS3AsBkPBaHfnaXcYCZgSrFcikGxzOQoseouT8qomWVmYs5LMeJJJJ9SdTVjdr+19YsOp4Xlf8ANU/5z9KrrDwM7qiC7OQqjzYgD8zVWd13WXotkxdHBjO/PwVz9mGC7vZ6E8ZGeT5E5V/uoKllY+AwYiiSNfZRVUeigD9qyKuNFgAvLzydLI5/ElKUpUklKUpQhKorfzYn2bGyADwSEyJ6MTcD0a49LVd+MxiRI0kjBUUXZjoAKpHfbew46YFVyxR3CXHiINrljyvYacvrVee2HtW3sYSdKS0dW2f4XOwd4fupcJNl7mdSF5LHNbwML8AWAJ89dNal25W4EREWJmVwcgPcyAfxB75t7p0IUjTnfSursz3QOVp8TGhVwvdK6Bm0JOcXHhBvp149Kk2+u08VFDlwULu7XvIoDZB5LxLdNLDj5VFjericnVdReUwQG1zmb5aZ/vuWbPvXhY5TDJPGsi2uGa1ieRY6X8r3qPdqODWbACVCG7p1a4NxlbwHUeqn5VU2KhdWPeh1Ym5zghiTxvm1JriLEMoIVmVWFmAJAI8wNDUHTXBBCsxbKET2yMfmPXjzmttuXje62hh25Fwh9JLp/wA16vwVRm4+xlxOJyMjPzNiUVF5uWGubgFA56k6WqTbwb/kRKmEZ4po3y5DaQlFaSOzZgbt92rdfENTUonYG3KTtKnNROGs1Az4dnbx3KdbwbBjxcLRSgajwtYFkbqt+B/WqR3h3ckwcgSa1zmK24FAQA3lfXTiLa8ryXAdrWJU2mSJwL62ZGuOWhI46cKnOzsm0sOkmKwuUBg8auc17e8LWOU9CNRytapOwy6apUJn2d/kF2HgR6LQ9lWxsRGjSyMVhk1SIj2j8evsi2nnx5CpdtbeGHD2EzBbi4JuF52Ga2W5Ita9Ye9W8C4aBwkkaT5GaMPwYjSyj3m6DrblVX7Ax+OxZbDRSF1lz95nAZVDkFmJI0Nxp5k246SxCOzQktgdWOdUSWA8su+38rsdpdpYkwYcsYTIZR3g1iDF2YsbngZWXj4sq9Ktbd3d2LBwiOIebufadup/Ycq43c3ciwcIjiGvFnPtO3U/sOVbapRsw5nVVqys6X+nHkwevaUpStNvJvXDgo80pu5HgjHtt6dB5nT9KYSALlUmMdI4NaLldm8m8MeDgMkh14InN35AfueQqudytiSbQxjYzFaor5teDSD2VA+BdPoB1rGwOAxO2cSZJSVhU2JHsovHJH1Y8z8zyFW5gMAkMaxxKFRBYAf61PO9JF5DfctV5bQxmNpvI7U/8jhz8LIrpxmLWKNpJDlRAWY9ANTXdVYdqe9V/wCyRHgQZSOvFU/Rj/7fOmPdhF1Qpad1RKGDx7AoNtvarYnESTPxdrgdFGij5AAVJOy3YvfYzvWHggGby7xrhfoMx+QqHIhJAAJJ0AHEk6ADzq+NzN3/ALHhEjIHeHxSEfGeI9AAF+VVIm4nXK9NtKcU9P0bdTkO7f8AC3tKUq8vIJSlKEJXTi8WkSM8jBUUXLHgAKYvFpEjPIwVFF2Y6AAdaqjtB3kkmCq0bLBIFkhJ0uANWYWvnBNsp0A14kMIPeGhXKSldUPDd3H4WBvtvs2MORVKQK2ZL3DNbS7C+W1720068a3vZ/uBfLicWumjRxHnzDOPzA+Z5U7P9wM2XE4tdOMcTDjzDODy5gfM1t9/d/BhgYMOQZyPE3ERg/q/QcuJ5A1wP93rYllv/Z0g7z75+58lxv5v6MMDBhiDOfabiIwf1foOXE8geOzTeqbEq0Uys5iAtNxuOSueb9DzHHqa93a3alx85VSQt7ySm5Av/ic8h8zVp7Tx0GysERCq3W2VMwDMzaZm1u2ouSOn0kxznHGdEqpghhjFMwYpDbPhzw8SpNLCGFmAIPIi4+hqMbybk4N4XYxJEwF+9jUKVtqSQLAjr5X4V9bkb5rjUKvZZ0ALqOBHDMvlflyPyNSPF4cSIyNwdSp9GFj+tOyeLrK/q0smEkgg7lV8ry7IgYLEMsrBTKuIDESJe5CiNStwD4bm3C4PHebU7L4MQzSpNIjSHPfwspLa3tYHW/Wqs2hDIhyzEn2jYtm1JysSLnKSU1vYmw8qvLc3HPLgYHlBDlLG4tfKSoa3mAD86RHZ5wkLZrRJTNbKx2ZJuRv4a34KM7I7LyuJMuMlE4BBAsRnYc5L3uBYaXN+fQ7ffHfAYRVSMZpntYC3hUm2ax9o66L146VxvlvwmDGRfHOwuF5KOr66A8ufyqstibNOPkdCJXxDXbvbr3Y11afNcke74bctDXXODOqzVKhifU2nqT1Rpzll7rPwE0uN/s8KyGZ2Bnkla6gRlsrkgBlcZgLAgXXQEsatLdzdyLBwiOLU8Xc+07dT+w5VCdhbtbQwnf5dWlUBZFdXUNe5ZkdlLNbQHUjXQ1hNgNuXsGmPmJI7fmQa404cyDdSqGioJYyRob36/wAaAK2L1rNqbz4bD/xpkU/De7/0Lc/lVf8A/Y3ak6Hv5pA1x4XmvHl5k5GOt+WX51lbM7HRe+Jnv+GNbf32v+lMxvOjfNUxS0zM5Jb9jflde3O1d3Pd4GMgnQSOLuT+CMc/W/pXTsDs4mxL99tFnUE3Kk3lf+Y+4PLj6VP9jbr4fC/wIlU2sXPic+rnWtrQIyc3lDq5kTcFM3D2nU/C6cHg0iRUjUKiiyqBYAV3UqJb37+xYUNHG2bEZTYABlRuXeeIW9Bc+XVhIaLlUIonzPwtFyud+t9FwceSMg4hx4RxyA+837DmfIGqWdySSxJJJJJ1JJ1JJ5muzF4t5XZ5GLOxuzHiTW+3L3PbGy3a6wIfG/C/4VPxHryHyqk5xkdkvXU8EdDCS495+Pwt92X7p94/2uUeBD90D7zjQt6LwHn6VatdWGw6xoqIAqqAFA4ADQAV21cYzALLy1XUuqJC8+A4BKUpU1VSlKUIUd323fkxUA7iRkkjbOgDWVmHC55EcjyNa3YexZ8WIZdpooMH8NCPGzaAvLytdQQoHmb1NKWqBYCbqy2pe2PAPA7xfW3etLvdPiEwjtg1DS/VgvvFB7zDkP14GhHckksSSSSSdSSdSSeZr0rVcdoHZ/mzYnCL4tTJEB7XMsg+LqOfEa8VTMJzC09lVccRMbxa+/8ABWZ2bbUzbPdIkTvYc1kGmYkXQvfmxut78uVQLEbLxWMxzRsVknY+Mq2ZEA4gsNAq8LC/TU1h7JmlUSfZmlWTKxbIQFMKqWe5ve4sOHU/OwOzDasa4eQPGVKLnafVlKLcAM2uQqAbJppqBrSgcdmlX5WGkMkzACT5i/47ApLsLYcGzcMdQLDNLK2hJHXoByH6k66LZPalFLimjkXu4mIEUh434feD3Q3Lpz8obvrvq2NfIl1w6nwrwLEe8/7Dl61tdwNwe+y4jFL91xSMj2/Nh8Hl73pxnjJcGs0VQ0bGROmqz1j5j9+gW6wfZ0H2hPPiADD3peNNPGWs5LfhBJFudunHZb7b7Lg07uKzYhhovEID7zfsOfpX1vjviuETu4ihnZSVUkBUFuLX59F51TmIxLSO8jXYtcsW8Z8WlySOOoAOnK1D3BmTdV2kpn1ZEs/2gZDjz6rN2ZsifHYiy3d5PG0jG4AJILOeWo4cTpYcKu/Ymwo8LHliUAmxYge0QLcySAALAX0FVPufvycEjJ3MbKbsWuyyMeQzWYE2OlwBYHXrNMD2sYR7d4JYj5rmH1Qk/lRCWDMnNd2lHVSnC1vUHDeptalaGHfrAtwxMY/mJX/EBWR/2twf/ioP+Kv+dWMQ4rDMEo1afIrbUqPz7/YFeOJQ/wAuZ/8ACDWvi7T8K80cUQkYyOqZsoVRmIAPiN+fSuY28VMUk5Fww+SmFYO1NtQ4ZM88ioOVzqf5VGrH0FQHfHf7FQtJh+7EMmYFZVbNeI8CMy8T1HC1uV6rrFYt5GLyuzseLMSx+ppT5wMgtGl2S6UB8hsOzO/4U43l7UZJSY8JeJDoZGNpCPL/AHY8+PpULYRmR9WVPGV4O2axKgnTMC1gW001rqw+GaRgkas7Hgqgkn0AqyN0+y8jx421iB9wLHmCM78tQNFPkSQSKQMUhWy409CzLL3PPko/uXuKcaGeQvHGpWzBRZxc5wpPMWGuo1PGrh2fs5II1jiUKiiwA/fqTxJruihCqFUBVAsABYADgABwFfdW2RhgXmausfUuz03BKUpTFSSlKUISlKXoQlKUoQlLUpQhV1v7uAXzT4RRmY3kjAGvG7IeR18Q58eI1rQYpwpQOwXmoc5D8gbGvSBFRPGdnOGkxgxBFl1LwgDI78ieg6jnp53rSQ3N2rdotpiNuCbMDT4+FEdwdwe+y4jFL91xjjPv+bD4PLn6cZdvrvqmCTJHZsQw8K8Qo+J/2HP0pvpvqmCTJHZp2HhXkg5M46dBz9KqnZuzZ8ficq3eRzmd2vYDmznkP+gFcJDBhbqmxROrHfUVGTBoOeSmzNmT4/ElVu8jnM7twAJ1ZzyHl8hU5xPZe0WGxCwv3ryd1kBAQjI+Z7m9teXDhUy3a3aiwcIjjFydXcjxO3U9B0HL6mtvUmQgDPVVqnar3PtFk0W8bG/4XnbaWw54NJ4pI/MqcvyYeE/WuubaDNnCeCNypMak5Lrw0+p+fpb0YVrV4vdXCS/xMPCT1yKD9QAaiafgVZZtoH/Izy+CvP16Xq7ZuzTAt/3JX+WSQf8ANXT/ALLMD8Mn/EaodA5Whtmn4HyHyqYrtws+SRH4ZWVv6SD+1XVD2bYBf+5zfzPIfyzVtsJu5hord3h4lI5hFv8AW166Kd3FLftqG1mtJ8v2oZ2l7tTYmaBsNGXJV1YiwAAIZbkkAe01YWxeyJzZsXIFH+7j1b5uRYfIH1q0LVzTzE0m5WQzaMzIhEzK2/etbsbd6DCrlgjC34txdv5mOprZUpTALaKg5xcbuNylKUrqilKUoQlKUoQlKUoQlKUoQlKUoQlRXfffVcEmRLNO4uq8Qo4Zn8uNhzt61Kqj+926EeOisbLKvsSW4eTdVPT5iovvbq6qxTGISjpftVObO2dPj8TlW7yOczu3ADmzHkOX0Aq7N2t2osFD3cQuTq7n2mbqeg6Dl9SeN2t2Y8FCI4xdjq7keJ28+g6Dl9TW4pcceHM6q5X15nOBmTB687kpSlOWWlKUoQlKUoQlKUoQlKUoQlKUoQlKUoQlKUoQlKUoQlKUoQlKUoQlKUoQlKUoQlKUoQlKUoQlKUoQlKUoQlKUoQlKUoQlKUoQlKUoQlKUoQlKUoQlKU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expired.jpg"/>
          <p:cNvPicPr>
            <a:picLocks noChangeAspect="1"/>
          </p:cNvPicPr>
          <p:nvPr/>
        </p:nvPicPr>
        <p:blipFill>
          <a:blip r:embed="rId2" cstate="print"/>
          <a:stretch>
            <a:fillRect/>
          </a:stretch>
        </p:blipFill>
        <p:spPr>
          <a:xfrm>
            <a:off x="6858000" y="4267200"/>
            <a:ext cx="1699260" cy="17221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Industrial Athlete</a:t>
            </a:r>
          </a:p>
        </p:txBody>
      </p:sp>
      <p:sp>
        <p:nvSpPr>
          <p:cNvPr id="3" name="Content Placeholder 2"/>
          <p:cNvSpPr>
            <a:spLocks noGrp="1"/>
          </p:cNvSpPr>
          <p:nvPr>
            <p:ph idx="1"/>
          </p:nvPr>
        </p:nvSpPr>
        <p:spPr/>
        <p:txBody>
          <a:bodyPr/>
          <a:lstStyle/>
          <a:p>
            <a:r>
              <a:rPr lang="en-US" dirty="0"/>
              <a:t>Beginning in 2003, UPS NorCal implemented a full ergonomic program.  By 2005, reduced comp costs by 60%</a:t>
            </a:r>
          </a:p>
          <a:p>
            <a:r>
              <a:rPr lang="en-US" dirty="0"/>
              <a:t>Zurich Insurance reports a 60% reduction in frequency of sprain/strains and a 30% reduction in severity of injury amongst clients mandating daily stretching</a:t>
            </a:r>
          </a:p>
        </p:txBody>
      </p:sp>
      <p:pic>
        <p:nvPicPr>
          <p:cNvPr id="87042" name="Picture 2" descr="https://encrypted-tbn2.google.com/images?q=tbn:ANd9GcQ_G3C41fFJ9FWG-9dzhaG7cEBJrMk6JyCveN3Bu7Ciq1Gv2sFl"/>
          <p:cNvPicPr>
            <a:picLocks noChangeAspect="1" noChangeArrowheads="1"/>
          </p:cNvPicPr>
          <p:nvPr/>
        </p:nvPicPr>
        <p:blipFill>
          <a:blip r:embed="rId3" cstate="print"/>
          <a:srcRect/>
          <a:stretch>
            <a:fillRect/>
          </a:stretch>
        </p:blipFill>
        <p:spPr bwMode="auto">
          <a:xfrm>
            <a:off x="6019800" y="4724400"/>
            <a:ext cx="2628900" cy="1743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1249-C3C4-ABEF-D1EC-57DBBE8620F2}"/>
              </a:ext>
            </a:extLst>
          </p:cNvPr>
          <p:cNvSpPr>
            <a:spLocks noGrp="1"/>
          </p:cNvSpPr>
          <p:nvPr>
            <p:ph type="title"/>
          </p:nvPr>
        </p:nvSpPr>
        <p:spPr/>
        <p:txBody>
          <a:bodyPr/>
          <a:lstStyle/>
          <a:p>
            <a:endParaRPr lang="en-US"/>
          </a:p>
        </p:txBody>
      </p:sp>
      <p:pic>
        <p:nvPicPr>
          <p:cNvPr id="4" name="Online Media 3" title="Rockford Construction's Rock Solid Start Program">
            <a:hlinkClick r:id="" action="ppaction://media"/>
            <a:extLst>
              <a:ext uri="{FF2B5EF4-FFF2-40B4-BE49-F238E27FC236}">
                <a16:creationId xmlns:a16="http://schemas.microsoft.com/office/drawing/2014/main" id="{13033B88-307E-A748-6AC2-85D70F972093}"/>
              </a:ext>
            </a:extLst>
          </p:cNvPr>
          <p:cNvPicPr>
            <a:picLocks noGrp="1" noRot="1" noChangeAspect="1"/>
          </p:cNvPicPr>
          <p:nvPr>
            <p:ph idx="1"/>
            <a:videoFile r:link="rId1"/>
          </p:nvPr>
        </p:nvPicPr>
        <p:blipFill>
          <a:blip r:embed="rId3"/>
          <a:stretch>
            <a:fillRect/>
          </a:stretch>
        </p:blipFill>
        <p:spPr>
          <a:xfrm>
            <a:off x="472669" y="914400"/>
            <a:ext cx="8198661" cy="4633097"/>
          </a:xfrm>
          <a:prstGeom prst="rect">
            <a:avLst/>
          </a:prstGeom>
        </p:spPr>
      </p:pic>
    </p:spTree>
    <p:extLst>
      <p:ext uri="{BB962C8B-B14F-4D97-AF65-F5344CB8AC3E}">
        <p14:creationId xmlns:p14="http://schemas.microsoft.com/office/powerpoint/2010/main" val="19148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04">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06">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936" y="1123837"/>
            <a:ext cx="4838332" cy="1255469"/>
          </a:xfrm>
        </p:spPr>
        <p:txBody>
          <a:bodyPr>
            <a:normAutofit/>
          </a:bodyPr>
          <a:lstStyle/>
          <a:p>
            <a:r>
              <a:rPr lang="en-US" dirty="0"/>
              <a:t>Stretching Basics</a:t>
            </a:r>
          </a:p>
        </p:txBody>
      </p:sp>
      <p:sp>
        <p:nvSpPr>
          <p:cNvPr id="3" name="Content Placeholder 2"/>
          <p:cNvSpPr>
            <a:spLocks noGrp="1"/>
          </p:cNvSpPr>
          <p:nvPr>
            <p:ph idx="1"/>
          </p:nvPr>
        </p:nvSpPr>
        <p:spPr>
          <a:xfrm>
            <a:off x="216936" y="2510395"/>
            <a:ext cx="4838331" cy="3274586"/>
          </a:xfrm>
        </p:spPr>
        <p:txBody>
          <a:bodyPr anchor="t">
            <a:normAutofit/>
          </a:bodyPr>
          <a:lstStyle/>
          <a:p>
            <a:pPr marL="457200" indent="-457200"/>
            <a:r>
              <a:rPr lang="en-US" sz="1500" b="1" dirty="0">
                <a:solidFill>
                  <a:srgbClr val="FFFFFF"/>
                </a:solidFill>
              </a:rPr>
              <a:t>Benefits of stretching:</a:t>
            </a:r>
          </a:p>
          <a:p>
            <a:pPr marL="914400" lvl="1" indent="-342900"/>
            <a:r>
              <a:rPr lang="en-US" sz="1500" dirty="0">
                <a:solidFill>
                  <a:srgbClr val="FFFFFF"/>
                </a:solidFill>
              </a:rPr>
              <a:t>Increases flexibility/elasticity of muscles</a:t>
            </a:r>
          </a:p>
          <a:p>
            <a:pPr marL="914400" lvl="1" indent="-342900"/>
            <a:r>
              <a:rPr lang="en-US" sz="1500" dirty="0">
                <a:solidFill>
                  <a:srgbClr val="FFFFFF"/>
                </a:solidFill>
              </a:rPr>
              <a:t>Increases circulation to warm the muscles, improving mental alertness, reducing fatigue</a:t>
            </a:r>
          </a:p>
          <a:p>
            <a:pPr marL="914400" lvl="1" indent="-342900"/>
            <a:r>
              <a:rPr lang="en-US" sz="1500" dirty="0">
                <a:solidFill>
                  <a:srgbClr val="FFFFFF"/>
                </a:solidFill>
              </a:rPr>
              <a:t>Decreases muscle tension and stress</a:t>
            </a:r>
          </a:p>
          <a:p>
            <a:pPr marL="914400" lvl="1" indent="-342900"/>
            <a:endParaRPr lang="en-US" sz="1500" dirty="0">
              <a:solidFill>
                <a:srgbClr val="FFFFFF"/>
              </a:solidFill>
            </a:endParaRPr>
          </a:p>
          <a:p>
            <a:pPr marL="457200" indent="-457200"/>
            <a:r>
              <a:rPr lang="en-US" sz="1500" b="1" dirty="0">
                <a:solidFill>
                  <a:srgbClr val="FFFFFF"/>
                </a:solidFill>
              </a:rPr>
              <a:t>When to Stretch:</a:t>
            </a:r>
          </a:p>
          <a:p>
            <a:pPr marL="914400" lvl="1" indent="-342900"/>
            <a:r>
              <a:rPr lang="en-US" sz="1500" dirty="0">
                <a:solidFill>
                  <a:srgbClr val="FFFFFF"/>
                </a:solidFill>
              </a:rPr>
              <a:t>Prior to starting your day</a:t>
            </a:r>
          </a:p>
          <a:p>
            <a:pPr marL="914400" lvl="1" indent="-342900"/>
            <a:r>
              <a:rPr lang="en-US" sz="1500" dirty="0">
                <a:solidFill>
                  <a:srgbClr val="FFFFFF"/>
                </a:solidFill>
              </a:rPr>
              <a:t>During short breaks (at least once per hour)</a:t>
            </a:r>
          </a:p>
          <a:p>
            <a:pPr marL="914400" lvl="1" indent="-342900"/>
            <a:r>
              <a:rPr lang="en-US" sz="1500" dirty="0">
                <a:solidFill>
                  <a:srgbClr val="FFFFFF"/>
                </a:solidFill>
              </a:rPr>
              <a:t>After breaks or lunch to prevent fatigue</a:t>
            </a:r>
          </a:p>
          <a:p>
            <a:pPr marL="914400" lvl="1" indent="-342900"/>
            <a:r>
              <a:rPr lang="en-US" sz="1500" dirty="0">
                <a:solidFill>
                  <a:srgbClr val="FFFFFF"/>
                </a:solidFill>
              </a:rPr>
              <a:t>If tension or stress is apparent</a:t>
            </a:r>
          </a:p>
        </p:txBody>
      </p:sp>
      <p:pic>
        <p:nvPicPr>
          <p:cNvPr id="4100" name="Picture 4" descr="Stretch and Flex Program: An Intervention to Reduce Work-Related Injuries  in the Construction Industry - Wilbert Cemetery Construction">
            <a:extLst>
              <a:ext uri="{FF2B5EF4-FFF2-40B4-BE49-F238E27FC236}">
                <a16:creationId xmlns:a16="http://schemas.microsoft.com/office/drawing/2014/main" id="{B7983E53-935C-6F27-B0A1-F56206ADFB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06" r="5471" b="-4"/>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tretch and Flex — Aldridge">
            <a:extLst>
              <a:ext uri="{FF2B5EF4-FFF2-40B4-BE49-F238E27FC236}">
                <a16:creationId xmlns:a16="http://schemas.microsoft.com/office/drawing/2014/main" id="{70713D53-28F4-17EE-B719-BDC46E79CB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72" r="9043"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4117" name="Rectangle 4108">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936" y="1123837"/>
            <a:ext cx="4838332" cy="1255469"/>
          </a:xfrm>
        </p:spPr>
        <p:txBody>
          <a:bodyPr>
            <a:normAutofit/>
          </a:bodyPr>
          <a:lstStyle/>
          <a:p>
            <a:r>
              <a:rPr lang="en-US" dirty="0"/>
              <a:t>Stretching Basics</a:t>
            </a:r>
          </a:p>
        </p:txBody>
      </p:sp>
      <p:sp>
        <p:nvSpPr>
          <p:cNvPr id="3" name="Content Placeholder 2"/>
          <p:cNvSpPr>
            <a:spLocks noGrp="1"/>
          </p:cNvSpPr>
          <p:nvPr>
            <p:ph idx="1"/>
          </p:nvPr>
        </p:nvSpPr>
        <p:spPr>
          <a:xfrm>
            <a:off x="216936" y="2510395"/>
            <a:ext cx="4838331" cy="3274586"/>
          </a:xfrm>
        </p:spPr>
        <p:txBody>
          <a:bodyPr anchor="t">
            <a:normAutofit/>
          </a:bodyPr>
          <a:lstStyle/>
          <a:p>
            <a:pPr marL="457200" indent="-457200"/>
            <a:r>
              <a:rPr lang="en-US" sz="1500" b="1">
                <a:solidFill>
                  <a:srgbClr val="FFFFFF"/>
                </a:solidFill>
              </a:rPr>
              <a:t>Proper stretching techniques:</a:t>
            </a:r>
          </a:p>
          <a:p>
            <a:pPr marL="914400" lvl="1" indent="-342900"/>
            <a:r>
              <a:rPr lang="en-US" sz="1500">
                <a:solidFill>
                  <a:srgbClr val="FFFFFF"/>
                </a:solidFill>
              </a:rPr>
              <a:t>Relax and breathe normally.  Do not hold your breath.</a:t>
            </a:r>
          </a:p>
          <a:p>
            <a:pPr marL="914400" lvl="1" indent="-342900"/>
            <a:r>
              <a:rPr lang="en-US" sz="1500">
                <a:solidFill>
                  <a:srgbClr val="FFFFFF"/>
                </a:solidFill>
              </a:rPr>
              <a:t>Hold each stretch for a count of 15, or as long as comfort is maintained.</a:t>
            </a:r>
          </a:p>
          <a:p>
            <a:pPr marL="914400" lvl="1" indent="-342900"/>
            <a:r>
              <a:rPr lang="en-US" sz="1500">
                <a:solidFill>
                  <a:srgbClr val="FFFFFF"/>
                </a:solidFill>
              </a:rPr>
              <a:t>Use gentle, controlled motions.  Do not bounce!</a:t>
            </a:r>
          </a:p>
          <a:p>
            <a:pPr marL="914400" lvl="1" indent="-342900"/>
            <a:r>
              <a:rPr lang="en-US" sz="1500">
                <a:solidFill>
                  <a:srgbClr val="FFFFFF"/>
                </a:solidFill>
              </a:rPr>
              <a:t>Keep the knees slightly bent for better balance.</a:t>
            </a:r>
          </a:p>
          <a:p>
            <a:pPr marL="914400" lvl="1" indent="-342900"/>
            <a:r>
              <a:rPr lang="en-US" sz="1500">
                <a:solidFill>
                  <a:srgbClr val="FFFFFF"/>
                </a:solidFill>
              </a:rPr>
              <a:t>Stretch until a mild tension is felt, then relax.</a:t>
            </a:r>
          </a:p>
          <a:p>
            <a:pPr marL="914400" lvl="1" indent="-342900"/>
            <a:r>
              <a:rPr lang="en-US" sz="1500">
                <a:solidFill>
                  <a:srgbClr val="FFFFFF"/>
                </a:solidFill>
              </a:rPr>
              <a:t>Stretch by how you feel and not by how far you can go.</a:t>
            </a:r>
          </a:p>
          <a:p>
            <a:endParaRPr lang="en-US" sz="1500">
              <a:solidFill>
                <a:srgbClr val="FFFFFF"/>
              </a:solidFill>
            </a:endParaRPr>
          </a:p>
        </p:txBody>
      </p:sp>
      <p:pic>
        <p:nvPicPr>
          <p:cNvPr id="5" name="Picture 4"/>
          <p:cNvPicPr>
            <a:picLocks noChangeAspect="1"/>
          </p:cNvPicPr>
          <p:nvPr/>
        </p:nvPicPr>
        <p:blipFill>
          <a:blip r:embed="rId2"/>
          <a:stretch>
            <a:fillRect/>
          </a:stretch>
        </p:blipFill>
        <p:spPr>
          <a:xfrm>
            <a:off x="5795815" y="759599"/>
            <a:ext cx="2559632" cy="2584892"/>
          </a:xfrm>
          <a:prstGeom prst="rect">
            <a:avLst/>
          </a:prstGeom>
        </p:spPr>
      </p:pic>
      <p:pic>
        <p:nvPicPr>
          <p:cNvPr id="4" name="Picture 3" descr="IFE_Stretch-and-Flex.jpg"/>
          <p:cNvPicPr>
            <a:picLocks noChangeAspect="1"/>
          </p:cNvPicPr>
          <p:nvPr/>
        </p:nvPicPr>
        <p:blipFill>
          <a:blip r:embed="rId3" cstate="print"/>
          <a:stretch>
            <a:fillRect/>
          </a:stretch>
        </p:blipFill>
        <p:spPr>
          <a:xfrm>
            <a:off x="5658774" y="3505358"/>
            <a:ext cx="2833714" cy="1891504"/>
          </a:xfrm>
          <a:prstGeom prst="rect">
            <a:avLst/>
          </a:prstGeom>
        </p:spPr>
      </p:pic>
      <p:sp>
        <p:nvSpPr>
          <p:cNvPr id="14" name="Rectangle 13">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What is Ergonomics?</a:t>
            </a:r>
          </a:p>
        </p:txBody>
      </p:sp>
      <p:sp>
        <p:nvSpPr>
          <p:cNvPr id="21507" name="Rectangle 3"/>
          <p:cNvSpPr>
            <a:spLocks noGrp="1" noChangeArrowheads="1"/>
          </p:cNvSpPr>
          <p:nvPr>
            <p:ph idx="1"/>
          </p:nvPr>
        </p:nvSpPr>
        <p:spPr/>
        <p:txBody>
          <a:bodyPr/>
          <a:lstStyle/>
          <a:p>
            <a:r>
              <a:rPr lang="en-US" dirty="0"/>
              <a:t>The art and science of reducing physical and psychological problems that might arise from the interaction between people, equipment, and the environment.</a:t>
            </a:r>
          </a:p>
        </p:txBody>
      </p:sp>
      <p:sp>
        <p:nvSpPr>
          <p:cNvPr id="21508" name="AutoShape 4"/>
          <p:cNvSpPr>
            <a:spLocks noChangeArrowheads="1"/>
          </p:cNvSpPr>
          <p:nvPr/>
        </p:nvSpPr>
        <p:spPr bwMode="auto">
          <a:xfrm>
            <a:off x="0" y="0"/>
            <a:ext cx="8915400" cy="6858000"/>
          </a:xfrm>
          <a:prstGeom prst="irregularSeal1">
            <a:avLst/>
          </a:prstGeom>
          <a:solidFill>
            <a:schemeClr val="tx2">
              <a:lumMod val="40000"/>
              <a:lumOff val="60000"/>
            </a:schemeClr>
          </a:solidFill>
          <a:ln w="9525">
            <a:solidFill>
              <a:schemeClr val="tx1"/>
            </a:solidFill>
            <a:miter lim="800000"/>
            <a:headEnd/>
            <a:tailEnd/>
          </a:ln>
          <a:effectLst/>
        </p:spPr>
        <p:txBody>
          <a:bodyPr wrap="none" anchor="ctr"/>
          <a:lstStyle/>
          <a:p>
            <a:pPr algn="ctr"/>
            <a:r>
              <a:rPr lang="en-US" sz="4000" i="1" dirty="0"/>
              <a:t>Fitting the Job </a:t>
            </a:r>
          </a:p>
          <a:p>
            <a:pPr algn="ctr"/>
            <a:r>
              <a:rPr lang="en-US" sz="4000" i="1" dirty="0"/>
              <a:t>to the Person</a:t>
            </a:r>
            <a:r>
              <a:rPr lang="en-US" sz="4000" dirty="0"/>
              <a:t> </a:t>
            </a:r>
          </a:p>
          <a:p>
            <a:pPr algn="ctr"/>
            <a:r>
              <a:rPr lang="en-US" sz="4000" dirty="0"/>
              <a:t>(using your brain, </a:t>
            </a:r>
          </a:p>
          <a:p>
            <a:pPr algn="ctr"/>
            <a:r>
              <a:rPr lang="en-US" sz="4000" dirty="0"/>
              <a:t>not your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The Practical Approach</a:t>
            </a:r>
          </a:p>
        </p:txBody>
      </p:sp>
      <p:sp>
        <p:nvSpPr>
          <p:cNvPr id="1146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imes New Roman" pitchFamily="18" charset="0"/>
              </a:rPr>
            </a:br>
            <a:endParaRPr kumimoji="0" lang="en-US" sz="2400" b="0" i="0" u="none" strike="noStrike" cap="none" normalizeH="0" baseline="0" dirty="0">
              <a:ln>
                <a:noFill/>
              </a:ln>
              <a:solidFill>
                <a:schemeClr val="tx1"/>
              </a:solidFill>
              <a:effectLst/>
              <a:latin typeface="Times New Roman" pitchFamily="18" charset="0"/>
            </a:endParaRPr>
          </a:p>
        </p:txBody>
      </p:sp>
      <p:sp>
        <p:nvSpPr>
          <p:cNvPr id="114690"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14692" name="Picture 4" descr="Laborers holding 10 lbs. of wood 25&quot; away from body"/>
          <p:cNvPicPr>
            <a:picLocks noChangeAspect="1" noChangeArrowheads="1"/>
          </p:cNvPicPr>
          <p:nvPr/>
        </p:nvPicPr>
        <p:blipFill>
          <a:blip r:embed="rId3" cstate="print"/>
          <a:srcRect/>
          <a:stretch>
            <a:fillRect/>
          </a:stretch>
        </p:blipFill>
        <p:spPr bwMode="auto">
          <a:xfrm>
            <a:off x="2819400" y="934706"/>
            <a:ext cx="2438400" cy="2438400"/>
          </a:xfrm>
          <a:prstGeom prst="rect">
            <a:avLst/>
          </a:prstGeom>
          <a:noFill/>
        </p:spPr>
      </p:pic>
      <p:pic>
        <p:nvPicPr>
          <p:cNvPr id="114693" name="Picture 5" descr="Laborer holding 10 lbs. of wood close to body"/>
          <p:cNvPicPr>
            <a:picLocks noChangeAspect="1" noChangeArrowheads="1"/>
          </p:cNvPicPr>
          <p:nvPr/>
        </p:nvPicPr>
        <p:blipFill>
          <a:blip r:embed="rId4" cstate="print"/>
          <a:srcRect/>
          <a:stretch>
            <a:fillRect/>
          </a:stretch>
        </p:blipFill>
        <p:spPr bwMode="auto">
          <a:xfrm>
            <a:off x="6019800" y="996189"/>
            <a:ext cx="2438400" cy="2438400"/>
          </a:xfrm>
          <a:prstGeom prst="rect">
            <a:avLst/>
          </a:prstGeom>
          <a:noFill/>
        </p:spPr>
      </p:pic>
      <p:sp>
        <p:nvSpPr>
          <p:cNvPr id="3" name="TextBox 2">
            <a:extLst>
              <a:ext uri="{FF2B5EF4-FFF2-40B4-BE49-F238E27FC236}">
                <a16:creationId xmlns:a16="http://schemas.microsoft.com/office/drawing/2014/main" id="{0E576BEB-39F6-D927-27AC-089106C0CC18}"/>
              </a:ext>
            </a:extLst>
          </p:cNvPr>
          <p:cNvSpPr txBox="1"/>
          <p:nvPr/>
        </p:nvSpPr>
        <p:spPr>
          <a:xfrm>
            <a:off x="6019800" y="3159085"/>
            <a:ext cx="2781299" cy="2031325"/>
          </a:xfrm>
          <a:prstGeom prst="rect">
            <a:avLst/>
          </a:prstGeom>
          <a:noFill/>
        </p:spPr>
        <p:txBody>
          <a:bodyPr wrap="square">
            <a:spAutoFit/>
          </a:bodyPr>
          <a:lstStyle/>
          <a:p>
            <a:pPr algn="ctr"/>
            <a:endParaRPr lang="en-US" dirty="0"/>
          </a:p>
          <a:p>
            <a:pPr algn="l"/>
            <a:r>
              <a:rPr lang="en-US" baseline="0" dirty="0">
                <a:solidFill>
                  <a:schemeClr val="tx1"/>
                </a:solidFill>
              </a:rPr>
              <a:t>Reaching and lifting, or carrying a </a:t>
            </a:r>
            <a:r>
              <a:rPr lang="en-US" b="1" baseline="0" dirty="0">
                <a:solidFill>
                  <a:schemeClr val="tx1"/>
                </a:solidFill>
              </a:rPr>
              <a:t>10 pound </a:t>
            </a:r>
            <a:r>
              <a:rPr lang="en-US" baseline="0" dirty="0">
                <a:solidFill>
                  <a:schemeClr val="tx1"/>
                </a:solidFill>
              </a:rPr>
              <a:t>object that is </a:t>
            </a:r>
            <a:r>
              <a:rPr lang="en-US" b="1" baseline="0" dirty="0">
                <a:solidFill>
                  <a:schemeClr val="tx1"/>
                </a:solidFill>
              </a:rPr>
              <a:t>10 inches</a:t>
            </a:r>
            <a:r>
              <a:rPr lang="en-US" baseline="0" dirty="0">
                <a:solidFill>
                  <a:schemeClr val="tx1"/>
                </a:solidFill>
              </a:rPr>
              <a:t> from your spine is equal to </a:t>
            </a:r>
            <a:r>
              <a:rPr lang="en-US" b="1" baseline="0" dirty="0">
                <a:solidFill>
                  <a:schemeClr val="tx1"/>
                </a:solidFill>
              </a:rPr>
              <a:t>100 pounds</a:t>
            </a:r>
            <a:r>
              <a:rPr lang="en-US" baseline="0" dirty="0">
                <a:solidFill>
                  <a:schemeClr val="tx1"/>
                </a:solidFill>
              </a:rPr>
              <a:t> of force on your lower back.</a:t>
            </a:r>
          </a:p>
        </p:txBody>
      </p:sp>
      <p:sp>
        <p:nvSpPr>
          <p:cNvPr id="5" name="TextBox 4">
            <a:extLst>
              <a:ext uri="{FF2B5EF4-FFF2-40B4-BE49-F238E27FC236}">
                <a16:creationId xmlns:a16="http://schemas.microsoft.com/office/drawing/2014/main" id="{DAB0B7C5-95FF-DC3E-D5E0-54315548798E}"/>
              </a:ext>
            </a:extLst>
          </p:cNvPr>
          <p:cNvSpPr txBox="1"/>
          <p:nvPr/>
        </p:nvSpPr>
        <p:spPr>
          <a:xfrm>
            <a:off x="2760980" y="3124200"/>
            <a:ext cx="2969260" cy="2031325"/>
          </a:xfrm>
          <a:prstGeom prst="rect">
            <a:avLst/>
          </a:prstGeom>
          <a:noFill/>
        </p:spPr>
        <p:txBody>
          <a:bodyPr wrap="square">
            <a:spAutoFit/>
          </a:bodyPr>
          <a:lstStyle/>
          <a:p>
            <a:pPr algn="ctr"/>
            <a:endParaRPr lang="en-US" baseline="0" dirty="0">
              <a:solidFill>
                <a:schemeClr val="bg2"/>
              </a:solidFill>
            </a:endParaRPr>
          </a:p>
          <a:p>
            <a:pPr algn="l"/>
            <a:r>
              <a:rPr lang="en-US" baseline="0" dirty="0">
                <a:solidFill>
                  <a:schemeClr val="tx1"/>
                </a:solidFill>
              </a:rPr>
              <a:t>Reaching and lifting, or carrying a </a:t>
            </a:r>
            <a:r>
              <a:rPr lang="en-US" b="1" baseline="0" dirty="0">
                <a:solidFill>
                  <a:schemeClr val="tx1"/>
                </a:solidFill>
              </a:rPr>
              <a:t>10 pound </a:t>
            </a:r>
            <a:r>
              <a:rPr lang="en-US" baseline="0" dirty="0">
                <a:solidFill>
                  <a:schemeClr val="tx1"/>
                </a:solidFill>
              </a:rPr>
              <a:t>object that is </a:t>
            </a:r>
            <a:r>
              <a:rPr lang="en-US" b="1" baseline="0" dirty="0">
                <a:solidFill>
                  <a:schemeClr val="tx1"/>
                </a:solidFill>
              </a:rPr>
              <a:t>25 inches</a:t>
            </a:r>
            <a:r>
              <a:rPr lang="en-US" baseline="0" dirty="0">
                <a:solidFill>
                  <a:schemeClr val="tx1"/>
                </a:solidFill>
              </a:rPr>
              <a:t> from your spine is equal to </a:t>
            </a:r>
            <a:r>
              <a:rPr lang="en-US" b="1" baseline="0" dirty="0">
                <a:solidFill>
                  <a:schemeClr val="tx1"/>
                </a:solidFill>
              </a:rPr>
              <a:t>250 pounds</a:t>
            </a:r>
            <a:r>
              <a:rPr lang="en-US" baseline="0" dirty="0">
                <a:solidFill>
                  <a:schemeClr val="tx1"/>
                </a:solidFill>
              </a:rPr>
              <a:t> of force on your lower back.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elcosh.org/record/document/382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1" y="3766031"/>
            <a:ext cx="4114800" cy="2333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Practical Approach</a:t>
            </a:r>
          </a:p>
        </p:txBody>
      </p:sp>
      <p:pic>
        <p:nvPicPr>
          <p:cNvPr id="4" name="Picture 35" descr="ergo_clint_08"/>
          <p:cNvPicPr>
            <a:picLocks noChangeAspect="1" noChangeArrowheads="1"/>
          </p:cNvPicPr>
          <p:nvPr/>
        </p:nvPicPr>
        <p:blipFill>
          <a:blip r:embed="rId3" cstate="print"/>
          <a:srcRect/>
          <a:stretch>
            <a:fillRect/>
          </a:stretch>
        </p:blipFill>
        <p:spPr bwMode="auto">
          <a:xfrm>
            <a:off x="5591177" y="701830"/>
            <a:ext cx="1809750" cy="2400300"/>
          </a:xfrm>
          <a:prstGeom prst="rect">
            <a:avLst/>
          </a:prstGeom>
          <a:noFill/>
        </p:spPr>
      </p:pic>
      <p:pic>
        <p:nvPicPr>
          <p:cNvPr id="5" name="Picture 37" descr="ergo_clint_07"/>
          <p:cNvPicPr>
            <a:picLocks noChangeAspect="1" noChangeArrowheads="1"/>
          </p:cNvPicPr>
          <p:nvPr/>
        </p:nvPicPr>
        <p:blipFill>
          <a:blip r:embed="rId4" cstate="print"/>
          <a:srcRect/>
          <a:stretch>
            <a:fillRect/>
          </a:stretch>
        </p:blipFill>
        <p:spPr bwMode="auto">
          <a:xfrm>
            <a:off x="2889251" y="706910"/>
            <a:ext cx="1809750" cy="2209800"/>
          </a:xfrm>
          <a:prstGeom prst="rect">
            <a:avLst/>
          </a:prstGeom>
          <a:noFill/>
        </p:spPr>
      </p:pic>
      <p:sp>
        <p:nvSpPr>
          <p:cNvPr id="45058" name="AutoShape 2" descr="data:image/jpeg;base64,/9j/4AAQSkZJRgABAQAAAQABAAD/2wCEAAkGBhQSERMUExQWFRUWFhgVFBcVGBUYFhgVFhgYHRUXHBobHSYgGRkjHBcYHy8gIycqLS4sFh8xNTAqNSorLCoBCQoKBQUFDQUFDSkYEhgpKSkpKSkpKSkpKSkpKSkpKSkpKSkpKSkpKSkpKSkpKSkpKSkpKSkpKSkpKSkpKSkpKf/AABEIAMEBBQMBIgACEQEDEQH/xAAbAAEAAgMBAQAAAAAAAAAAAAAABQYCAwQBB//EAEMQAAIBAwIEBAMFBQUGBwEAAAECAwAREgQhBQYTMSJBUXEjMmEUQoGRsVJigqHwBxUzcsEWU3OS0fEkNFSDorLhF//EABQBAQAAAAAAAAAAAAAAAAAAAAD/xAAUEQEAAAAAAAAAAAAAAAAAAAAA/9oADAMBAAIRAxEAPwD7jSlKBSlKBSlKBSlKBSlKBSlKBSlKDF6hI9XNKboqJHl3kz6mGJsSlhict+9iFv51MzxBlIO4IIPsRY/yNVRNFJpiEh1aBEssMOpANwFHhEuQc+gNj286CQh4Pq989Yd1UDpwQpZgd28ed7+nlW3RyTQuqzusiuxCyBRGQfuoy3Nyd7FfyrVPzdHAD9rU6a333IaFv8si7X+jYt9K7+JPlHdTvdSpGJPcbjLa+9r/AFoO8NevaxSsqBSlKBXhNq9rBn2NB7mKNIBt/oaoD8Gnkl1LRIysJZ7SGS2cZjskIX7ozKtl5YH1rbxTgmqmlEmGJ6xKKZSyKtoAG2KlW8EhDKQRuDcNsF3i1SMoZWDKb2YG4NjY79u9eRatGAZWDBhdSNwR6gjuNxvVb5b4A+nkVscQySdUZE3dpSym17XxPkNr2qFHJ88cEaxgL8KD7QuQPUeMvmNyAbBh5rfFVyAF6D6EZB/1rEahcit/EACR52N7fofyr54/L2rz0/fJOl8QupZU6rmUFi17iNscUUhrfMbVM8qcFkilkd4RGWhiRz1A/UlUuZHsPluWvtQW6lBSgUpSgUpSgUpSgUpSgUpSgUpSgUpSgUpSgxeqpxXl7S63VAaqPKSKzw2L26YJsxOwvnl4foKttQvH9CzSad1i6vTkLECRoyLqRla4WTy2b3oN/GNIXiYIsbPbwdX5MiCt/W9iagv9l5YI0w1k2zQiVZSskbKrrkqhhdPQEfSu7UcRZZUEyYliF06qcspTHd8iFshXcAk2NNVIWLRzOTmwVYtOHyUEEqXcbodr5+BfQ0E/GazqF4VrJFbpzqVYgtGfEymNSAAz9urY7jz73O9TKmg9pSsJD/X18qDVrtasSM7myqLn+vfauPhXVZS8ndzkE8o0OwT1ytufrcVz2+0y3teGJrDfaWUXBv6om/0J9qmwooI3jmv+zxq9hYywxsWNgqySKjMT9A1/wqsvzpIZGx6GKEDEk5yB9VLCuBD28IiDHwm+W1qu00QYFWAIPcEAj8Qa5E4REJOqEAYKFXYeEAk+H0vke1BUtLz67F8o1UIjyFrORaBWXU+QN11ACD1XetWm5z1DllwiYxCd38LKWWFdM2ChZXwYtqLZlm+T5N6vS6VP2V3BB8I3DG5HsTSHRolsUVbXtioFr2v29h+QoPn03N88ZlJkgkCyLugbFUGnWRgq9QNfc5HIsBvgb2r6FAclB9d/O/09vasBw6KwHTSwYMBitgy/K1rdxYWPlat4Fu1B7SlKBSlKBSlKDwmsOsP++360lvvbvbb33tVGDTkJn9uAvbUMoAYNg1ultl088TcEjYX86C8icHyP5GhmFUnh+k1b9IytOhM0ayBCFQR/ZFZrbbDrXBYW8x51w6KTXY/F+0Y/C+0CNZMwTkZOiSoOPyg9LM2tYk5UH0VZQf6FZ1WeV45A+oMnW8bRMvXxvbooCBj4csg1woFqs1ApSlApSlApSlApXhrVLqgvzEL6XIHbv5+lBHcSgeSaJVZVADlyVJbFhiOm1/A4Pn6V16Th6x3xVVyN2sN2NvmY2ux2G5+tceh1iTTGSNsl6S4srAxsGd7W9T4e9S5NBxcT0AlUA9wwdDvcSLuhHsfz7U4Xq8owGK5r4ZQl8VcC5G+4HmL+RFeaTi8cryxo2TQsFkAB8LEEgfyrXKMNQv7MoYEBe8igEFmHqgI3v8goJOorisxkPQQlWYXdhsUj8yD5OflHpfLyF+jiGv6aXtdicUUd2Y9hb8yfoDXnDNFgCWOTscpG9W9PYDYe1B0aSAIiooChQFAAsAALAAeltq3VreYKQCQCTYX8z6e9cH9/w5iMTRFyCwXNb4r3IF7kfpY0EnSo7T8bikQyJJG0Yvd1dWXw/NuD5VyjmyEyRRo6yNLmUwKkWjIDEkm/cgbAnf8AGgm6VCabmyB87SxjpluoGdAyBGZWLDI2FwN/3hXuq5u00aB2nixYXSzBi/ixGIB8W/pQTVK5E4lGQSHUgDIkEEY777Ht4WF/3T6VqfjUQyJkSy3y8Q2xUM199rKQfZgfOgkKVEDmaG2XUj6eOfUDx4Wvj3y3OW3a24rRFzjp2k6YmiuVjZDmmLiRnRcDl4yGjYEDsdvOgnqVx8J4mmohSaMhkcXUjzH+m96UHZSlKDy1R/FdaIIXkwyxFwosCSTYC/3R238qka5OJ6ATRSRk2DqVuADa472Ox/GgrD83yL1VMGLRdXq/EzCrH0yCvgvIW6mwIU7G9d3DOPGWXBoiqu0wjYsGyMDlJCVABS9rjc962cM5QiiRlKhy5cuTsD1CpYYjYLdFO3pXTwnluLTlnRR1GZ2ZyBc9RyxHoBvbb0oM9XrGja5iJjIHjTxEH95Bvbvut+/auzS6xJFyRwy77g3Fx3B9CPQ1vttUbquCq7ZqTG/7aEBvYggqw9x+NBJXr2oX7XNB/jIJE85IQQQPMvEST+KsfYVI6TiEcihkYMD5j9LdwfpQdNKxz2vXPqtaF9Sd/CLXIHc72sB60Ger1SxqXdsVHmb+fbt3P0rkPEWZSYo2bYFSx6am/uCQR6EVyLr0JJuZmxyURKWQoG2A3wLg+d71vUTvgcUiBW75HOQNYjGw8JAuN8j7UGx4ZWveUqA9wI1HyWPhYsCfxWx2FRxg00bWC9WWMmUDxTyqzBVJBYsRcEbAjYV3JwTK3WdpTgUbI2Rge9418J/G/at2oxhjNgqqq7WAVQALDtsBv/KgjeE8YgbJiUjJYrYsB4Y2ONtgBsctiRdjvU1qdQAhbuAMhYjf03rCJlZF7OLCx2YHy9qpw5W+3GVpJ54ozI8QggbpoBBIVyOxLO2Cm+23agt+kVY0LPZSTk5IVfEfW2xPYXrVxSUAKxJADqSQQBiCCSfVALkn0BqN0/I2hXvp0kJ+Zpx13JsN2aUsTtbvVa1vKajUp9ijMSwyNK8LsywzyoExCR5ALYSG0g8IYbg0Fx4bEZH6zi3cRAj5UP3voz/N9BYeVSwFcPBeLJqYY5o74SLkL9+9jf8AEGu+gjOM8OaXpmNwjxuJFLKWW4UixAI8mNVk8jsfA0+KtG8cmAdS4dJUtvJiQM8hkC6lSAQDaru0gHeojSp15RMQemhIhBFrk7NJ7EbD86CP0/KZGnnieS7TkXYdRrAbIPiuzHYbgm3pat3CeXHjm67srOxkLBEKL41hUWBJIsIt7nuasdKCntyfIW3lXwSPLDaMizvqEm8Zz8agxqCAAbE1hPydIQ5E63lsZyYmI8MpkBjAYYsCR3vc796udKCscA4AU+1mRCBNIyohKkrp7sQnhNrZyzPb0kAqNj/s+ISQNMWZ48dwdpTJkZDY3YlVhQ7jaEVeaUFJm5UkiXqIepKHEgABN36im5M0t2AVbEFgTtY7AVlwPlaQIWlOEjmF2UKFKmHVzajDwkix6oXZj53v3q6UoI7gHDzBp44SQ3TGAIBFwuwNiTva1/rXtSFKBSlKBSlKBSlKBSlKDFkvUfqeBozF1LRyH78dgT/mHyuPo4NSVKCB/vCeG4mj6if72FTcD96Ikn63UkVHaZdAdRLOzxPMFMmbPk0cDegNwq3DbW9L1bGjFu3/AH9feqsOV9OmonaG8E0o6xkjYi5JAa6XKOLgEgr96+xN6CVm47p4gbyogRBIbmwVCLhrbWW16zHGUsmKyMGKWKoxFnuAxPkoxNz5VGQSF9OYGkbVuy9OWaNFRSJC6k98bLuCqkkAetdOj1urKx9SCMMSRJabwiw+ZbISQTfbyHeg6xxCYrcQBW/ZkkAt4iN8QfugN+Nqw1DyyXQxqqtkpbMP4MRY4Y+K5LDH8awi1Opst4IluTnadziPLG0Hivt6Wr2TU6n/AHETeFiQJj84+RN4rEN6n5fQ0GxOFQxKXVVjCoASvhARLsB6Yg3NrVTeMa7Sx6h/tGmZnmWKRTGUUhXUo3i6iEtkpBsB8wq0Pqp2lWN1WNGAIZZA5dl8TRWKDEWPzb3CnYVF67VPpNY07RqYZuijTAs0iqAwijEQF93Y+L9657UHbJpdVHG6adwxYXiOoa7Q7C62UHqADcXPe9ye9cXJ3FJ5gBqrHUwGaOXFQLnqDA+qEqEIFtw171aTIuQUndhcAncgd9j37i9QGv4LpIXzKJBZTjJGWikuzG65KRnckkJ4iSTsaDv5YiwiKDskuoUe3WYj8gbfhUwxqA5T1F0kXxgieUlZAFkAkcupYehBFvpXfxniJjVQgDSucYlPYt5k+iKNyfw7kUHNxCbrSdBdlsDObH5DsI7js7H8hUwiAAAdh2t2tXHwrQCNLXLEkszG92Y/MTv/AC8hYeVd1ApSlApSlApSlApSlApSlApSlArFxsa8klAuTsALknyHmar8XPELPhjLuI8D05cnMvVIxTG5XGItkNrGghpuYp5GRUlhEjThcAHLxgSFWEoDDIEFD2Q/RtyM9JzFqJHCL01dmZWZldox0+tkVj6gPi6fbMWve57VKjmnS3a5KEDM5xSKSqrI4cXUFxjDKQ298Nq8bmnSqA18jiXvFG7+EJG7v4VNkxmUk/v0EzwfWGbTxSMAC6KxAvYFgCRvXWW/reofX8dihAV/kZFtgGLHN1jUBUF9yw7etcWg5e0U6iQRFgxYfFM17qSrBkkNwQwI7eVBY5J1X5mA9yBXLJxqBfmmiHvIg/1rjHJ+k/8ATw/igP610RcvadB4YIV9o4x+i0GuXmnSLsdTAP8A3E/61FcZ4xoNQoVpIpCDkhCGUow3Vlsp3uAdvSrHBo1QWVVX2AH6AVnInbf9f9DQQWk5tiMasI9TuBsNJq9tu3+HbbtsfKsv9pifl0urb3hx/wDu61v0SdOaaPxHI9ZSzqb53yCi1wqsoFv36lcP62oIgcalPbR6j8TpgP5zGh4lqfLRn+KaIfpepmvaCqcX1WqwDtpoU6bLIC8zMQAbSbLH5xvIu1/mrbxDR6zUKqMunSMsGLRyO8i47oyhowjHIDY7VL8UbwFb2LkILFQfGQDa/cgXaw9K6ljxHrYbX3Pb1oKdq+GzaJhqRLJq5JGSF1m6K7M11KMiDpKjHIjcED1sa5NCskmqWRPjSFHH2mQEaaOzKGXTRfMx3ALEgNv4m7CX5lQanV6bSG+AV9TMFJW/TZVhUsNwGdibeeNTOqQho7EgBiDa1iGRgB9PFiQB6UEHxDgDRD7TFM32iNTmZXtHLHa7RuBZY1/ZKjwm3feunlXWDUA6lxjIfB0mvlAo3WNhYYub5Hbe6gEgAmU1/BlleJmLfCcuqgkKzWsMh94DuL+dj5VD8wwfZpotYCFXJYdX6NE7BUkP1jdl38lLeVBZ17V7WER2/rv5/wA6zoFKUoFKUoFKUoFKUoFKUoFKUoNcsIYEEXBBB9iLH9agNFylHG6v1ZW6YVUDMllSNZVRQAB2Eri53O1+1WOlBUNN/Z7Agbd9zEQfhqfgyF0uVUFizMQzMSWy3rs0nJ0KR4LkFwmj7g2E5UsRfzXEAH0FWOlBDajl9HaNiWvGI1FjvaKRZBf13Rb/AP7XZwzQCFSqm4LySb+sjl2HtkxrtpQKUpQKWpSgh+KqqTRTWF94SxYDFZbY7eZ6ixgf56l/KubiGkEiMtlJIuuQuuS7qT7MAdvSovT6PVsq9aZI/hssiwKTdz2kWR91t3xt+dBMTalUUszBVAuSxAFvWo2XmJcisaySsCgbprdRmGKkuQFtsL77BgfOoPVQKkgSHTtrdQIwjvPKMEQ7qZWYWuSLlUQnYbVvTguum/x9UunXt0tEtjj6daUFv+VEoPddxjB4JdYINNGucnxJ1LiTEogHZWurMdr2Nq0Sf2gGa40Omm1fl1AOjpwbb3mksDb90HtW3R8o6SPUGQxh3SO7STv1iCxJuWkYlTsd+21dcnOWnMnSgy1En7OnUuo2+84tGg92oOPlVdRJrNZJquiGVYIVWHIhbK0u7Nux+Ku4sNqn+K6fKNu11tIpNyMkOQvbf8qpnLWvniE+qlgdotXM0w6WUssGIWMB0UnIWj7x3t59xVhj570GGR1US2GRDtg4+hRrMDsbi19qCU0XFo5WZUdWKWD4m+JYXAPocSDb61lxbQrNDJE4ukisjD91wVP61CcjaciAyOLSSOWkBxzXEKkSuV2LiNUufrVlcUEJyVrXk0cfV/xYy0E29/iQsUc3/exy/iqdqt8tWWfXxbgjUmb0GM0a2I/iVvxvViDj1oMqUvSgUpSgUpSgUpSgUpSgUpSgUpSgUpSgUpSgUpSgUpSgVDca4gygRxAGWTYFvkRd8pX/AHRt7kgetpdm/rzr5Xo+LHWa3UuuhXUAHpgTTqjKISFZMCpQrnd7E9zQXDhvEdPChj05fUvclzFaRmkPzM8nyBifUjyrew1k19otMp2Bb40tvPwgiNT9bv7VHa7mjUaaBpH4c4RBsI5tO1r2CgAEWG/lWTycTlGx0mkXe+Rk1MgHkfuID9N6D2PlOJtVK87NqDhEoExuot1e8YAjYb7XBtU9rT0oJCigBEYqFFh4VJG3YdqpA07PKI/tms1khdUm+zyRaaGJfECxwsfDfdQxP0FTaf2e6UG7nUy/SbUamRD7ozFWH0IIoN3IesibRadEfJo4kWRTcOsmILBlNmU3vsRTnVQ2n6WIZ55I4FBG+MjgSkHuLR5m/wBK6+JcvaSY3nhiYjYM4XMegD7MPz8qrfAeE6T+8NRLGFHRKaeEmVnvJ08pCA7HxfFCbD7p/ALZpVwnkXazBXAAN+2LXPn8q1IkVC8R4jHG8UryIqrkpJkRRiwG5v3sy2sD510Scx6dQCZ4QD2JkQA/mRQQnGOF5a8gSvCZ4EYPEVDZ6WYEjxA7FZluPMA3+veTq4e4TVKLXKEQzf8AK3gfb0ZPauTUcXi1Gt0qwPHK0RleZo3R+nGYigDWO2TuhH/DNWjG9BEabmqBnEbMYpTsI5lMbk+i32f+EmpVZgfp71p1OgjdSsih1PdXAZSPqDtXPwvhEUOQiLAG10zZlW3ayknHa2w2oEvMESytE5wYBSC1gGyV28O/kI2v5CtP+1umwz6lxfGwV8r45fLjlbE3va1t72rj4lylHNO8xYh3jEDWC/4Fnzi+uRfLfsVH4xaf2foVBMozU7MqeHHAIVIyyLXBN8rAi1sbqQskHMuneQxJKruBey7g7A7N8pNiDa97EHsa5JOd9MsjRsxXFpEZmUhQ0RQP9beMeK2OxuRXFwflho5LvJ8NZjJDGFjG4iWNWyA7YhjiLbn0AA3zcsqzTsZCFlSZR4RdBMEzOV9wCgIBt3PfvQS2n45C8piV7uL3FiO1srEixIyW4BNr7131V+FcrxaaZpw4K/FkAIF16zZyMWvYgeK1gNjuW2IsSTXHcb3t+Hfag3UrxTelB7SlKBSlKBSlKBSlKBSlKBSvCax6o/Lv9KDKqBHxlOFTaxdUzrDNK2qgkVHZPiW6kRKjZwwuAbAhtt6ss/HuoSNMnXN7FrhYVP1k8z9EvWnW8stqYnTVSlw6leml44luNtr5PY73ZrfQdqCry836riIkh0ugYRGw+0apumg3BDYrcuLgGwO4BBqR4Zy2dcvV4iy6gpI6RxqHTT2iYoX6V/E7ENfO4HYdqneV9QZdLCWUK4XCQAWCyISkgt6ZKdq08LY6fUzwEAJITqID65W66e4fx+0lBqb+zvh5FvsUC/VECEezKAR+Fcv/APL9Be/Tl+g+06uw9vi7Vb1O1eBqCoankDh8ai+jWTJ0U5F5GAY45EuzGwLAn2v5VLcP5P0cLCSLS6eOT9pIkDC/exAuKkOJw5xOve6kC5sL+W4rLh2sEsSSAgh1Dbdt+9vp5UFe45yZoyHn+yRNKCJC2CXJDBmN22FwDf8AGpSLlvSlsvs0GXmelFft62+tSGqhEkboRcMpUg9rMLH9a4uXdassCFCpC3jOBuoaIlGA87Ar50EbxLSRwarSMiIgkMmmbFQoOaF472Hk0Vhf9s+tWRe1QvNbWjibzGp0+Pu0qr+hNTdBi9UrWaPUrrZnhSe7OjhswunaNYEVwQSR1C1gCUJ8OxABFXelB820MGtswkXVmK6+FZJRLm0TDZ3kL4BwL7hb2IW21THLOj1Mc0nWzwdpXjAHyXnZiJLGzOwcEMNrJbY3LXGlB84HD9Wd3XUthP1FObBr4akHw9RlCgmLdCENxZBvfZq9DrUkhVPtBCiHJupJJlmT9oyu4QgFtg6sbL4cFANfQ6UHyziLzvnpi0rTvHJFgsvg6Z0TWUxZWz6tzliCSPmscasUXCJU1sbHrvEkkuDNI7gCTTxjxXa5XMSbdgbWq2LpwGyxF7WvYXt6X72rbQYpSsqUClKUClKUClKUClKxdrAmgyrXJNa97bC5vtaop+PF7jTp1iNi17Qqfq4Bv7IGPtWv+5jKb6lzKP8Adi6wj+C/xO3d9voKDKbmHPbTJ1j2yvjCPeQ7MfomRrGPgJl31Uhl9I1usA/guc/d7+1TSwKOwA8thbb0rJVA7UGqLTBQAuwFgAABYDyA7AewFbG7VlQ0EDwz4Ws1MRIxlC6mMDyOyT//ACVG95DTmvRs8QliBM2nPWhA+8yizR+zozrb6g+VYczr0jp9TveGRVe1/wDCmIST3sSjfwe9ToH8v+lBo4fr1miSRPldFdfZgD/rUJzbq9Tpon1OnVZemt5IXJVSg3Z0I7OBe9+4FZcvRrp5JtILgI3Wiv26MzElR/lclbeQKVYJUFvp5+1BVIucZ1AabQTYGxEmmaPUxlSPnAUh8T3HhJtWnhX9pGjMjwZyCQM7RpLHKjupOdlDKvbIoq/u1r0PD9Y7zQR6gaaCGQxx4RiTUFCFdRnIcFAD4iytsveu+LkLRreSdPtL2IaXVsZ2xve3xPAi3vsoAoJCPiMs4tFG0II+eZQDZlJBRQTdgbXDWFdnD9MIkCg5W7myrdmJLGyi25NfNRwHh/8A43WKgWFHSOB4ZpYk8ARJWHSceESMQSO9j717yhyrNNNOuq1OswskkATWTY9GS91YFy63tsDY286C3a7XDVayGGO7Jp3E2ocboHW4ii+r52YjyCi/erQK4uFcIi08SxwoERewF/PuSb3LH1O9d1ApSlApSlApSlApSlApSlApWoz7Xsadfe2J7X8v62oNtK0nUfun+vesJ+IKi5OcVuq3PbJmCqPxZgKDoJrCWdVBLEKALknYAepJ2Fa5dQewBue3f+fn+VRScEzYNqGaWxuqEWiWx8oxs3u2R32tvQZHjvVJXTRmU/tm6QgeuRF3/gB969HBGk/8w3V88B4YfbAbv/GT7CpGKdTdVscCAQPIkBre+LA+xrHU8SSMDNgt9wCd7AgE27kXK/8ANQb4Y8QABYDYAdgB2G3YfStlahMfQ/h/Xrf8q1f3gueFxliHxvvixIU2t6i1B1UrSNRvax/n+vasYNcrjJSCLlbg7XVirD3DAj8KDopXgNe0HNxHRLNE8Ti6yKUYeqsCG/karEGh4pKio8sOlVVCs8d55nxFi4LhUTLv2JH8quFeFqCkazl1dDJDrFl1DukipqZJpDIXglOLDH5VxcxvZFXZPPtVs4hxOKEXllSPzGbBb29L961cY6bQyLKyojKVJchV3B3uSO3fuO1UXhHFHESNpOFiQ/KdQZIRngcequZ60qnvfa/YE96Cf0HF8uIXVX6M8As7IyK0sLk+EMATdJO9rHpixNaeceXptRNA3RTVaZEfPTvKYlaUlcXIxKvZQwAO12vUXqdZq1nh1EiTyxxZ9dWjigjjRgAZo1zLsU3vle4J7V9Eja4B9aD57zDwvUT6cRSaf7Jok8UyQssszolsYo0jGKITYt/l2q1cr8I02niA0saxxuA/hvdiRsWJJJNvWplluKgNdC+kYyxAvExLTQqLkeZljUfe82UfN3AvQWClaNJq1kRXQhlYXVgQQRUVrOa0jaQGKVljOLOojK54hsAMw191W+NsnAv3sE5Sq5qOdUQNlBNdA7SraL4ap0yWY9SxBEqkYlr7+htpk/tDgRzHIrxsqkyAmFipWNpSpVJGY+BScgMfLIHagtF6BhUFpuY2eZIm08sYZZGJk6Yx6fT9HNwep5b+E3FcOh5xN5DJC9lkceAKRHHHK0OT3k3u6MfADsu4oLWTXtVqfnQbYQynJ0EZOAEiNMkTSL4rhQ0iHxBbhgRcbixobigypSlApSlBRuOctTTawTIsdgUKNdA4UIytvgXubm1nCkHf664eQlBjBiixUaW42A+GJPtOwH3slv8Ated7Cr5alqCjcJ5Umi1MEhWOyRqrtdG2VSMUHTDIbkfK+JHcXrbLy7IZ2YRxEmZZOuWPUMYnjfpYjfwYG29tgQLk1dMaWoPnh5Ol6ToY4xtEj4OvxnjfIzOGQpcj7jqQb29K3cO5S1C6qKV+mcOkSV6a4hImRo1+FmU87BgpuCADer7alqCj8S5UczTMIo5FkkZlV2C7vBp4xKdic0eFiP8Ai+tb+P8AKzzrAuKSFYGhcsbbO2nJaxve/SYW+tXG1LUHz7iXJUrSfCCCLqSGNFMaiPqGFhIoaM4m6SXC2bfY1Ice5ckl1CsqIfgqiyM+LxOsrOZFW3iNjfyq42pagoJ5Qlu3w4mtl1QX31eUquBIcbrZRte/cDtTg/A5YtRBHYRr8SedUyZBaaQ6ZQ2IBN5jcekXpV+tS1BjGNqzpSgVg9r/ANeu361nXlqD5pp+WnVmk1PCzrZ7ved5oHVlyOIWOV7IgFrLYWqxJxHXSWWPRLpwLDOeZCFsNrRQk5C3lko+oq02pag+c8XTizJPEcW6mccbQxwqvTfwhm6s+aMAW2APua+g6KHCNF3OKhbnucRa/wDKtoFe0CsWS9ZUoObR8NjiDCNcQzFyB2yNrkDsL2vt51wa3lmCR3d1Y5/MucgQtjjliDbPHa438+9jUxWLjY+1BBxcvacZjxMxVlkYyMZCHxyLNcMCQi+Y2WspeCad3zbfqXuvUPTkbAqThcgthddvKq2vKMspmbpRR3l1RB8QeVX1F0STb/DKxqQdx8lha9ZvyZN1InVYktLngtzHEDJGxVVZCG+Q+JOmQWJvY2oJnh+h0yygxtI0i7bvKz2dVOL5dgVRbX9Kzl5d0rEMexZibSEK+czSsp3sw6rk4/h22qEHI81iLoC0So0gL5lhA0O+1yLte58qy/2LeRpM4YEVop1SNATHHJJHpljYeAC94pTcdrr5k0E9Hyjp97BtyCvjeyWkWSyAmyAuoYgegHYACbArTo0IUA9wAD+A/St9ApSlApSlApSlApSlApSlApSlApSlApSlApSlApSlApSlApSlApSlApSlBhH51nSlApSlApSlApSlApS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https://www.osha.gov/SLTC/images/ergo_controlhazards_fig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1" y="3505200"/>
            <a:ext cx="2190750" cy="3086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 Lift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86200" y="1371600"/>
            <a:ext cx="3124200" cy="3824778"/>
          </a:xfrm>
          <a:prstGeom prst="rect">
            <a:avLst/>
          </a:prstGeom>
        </p:spPr>
      </p:pic>
    </p:spTree>
    <p:extLst>
      <p:ext uri="{BB962C8B-B14F-4D97-AF65-F5344CB8AC3E}">
        <p14:creationId xmlns:p14="http://schemas.microsoft.com/office/powerpoint/2010/main" val="2439014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Creating Ergonomic Worksite</a:t>
            </a:r>
          </a:p>
        </p:txBody>
      </p:sp>
      <p:sp>
        <p:nvSpPr>
          <p:cNvPr id="31747" name="Rectangle 3"/>
          <p:cNvSpPr>
            <a:spLocks noGrp="1" noChangeArrowheads="1"/>
          </p:cNvSpPr>
          <p:nvPr>
            <p:ph idx="1"/>
          </p:nvPr>
        </p:nvSpPr>
        <p:spPr/>
        <p:txBody>
          <a:bodyPr/>
          <a:lstStyle/>
          <a:p>
            <a:pPr>
              <a:lnSpc>
                <a:spcPct val="90000"/>
              </a:lnSpc>
            </a:pPr>
            <a:r>
              <a:rPr lang="en-US" dirty="0"/>
              <a:t>Avoid unnecessary hazard exposure</a:t>
            </a:r>
          </a:p>
          <a:p>
            <a:pPr lvl="1">
              <a:lnSpc>
                <a:spcPct val="90000"/>
              </a:lnSpc>
            </a:pPr>
            <a:r>
              <a:rPr lang="en-US" dirty="0"/>
              <a:t>Stage tools &amp; material as near to work area as possible</a:t>
            </a:r>
          </a:p>
          <a:p>
            <a:pPr lvl="1">
              <a:lnSpc>
                <a:spcPct val="90000"/>
              </a:lnSpc>
            </a:pPr>
            <a:r>
              <a:rPr lang="en-US" dirty="0"/>
              <a:t>Reduce number of trips up and down the ladder by using a tool pouch or belt</a:t>
            </a:r>
          </a:p>
          <a:p>
            <a:pPr lvl="1">
              <a:lnSpc>
                <a:spcPct val="90000"/>
              </a:lnSpc>
            </a:pPr>
            <a:r>
              <a:rPr lang="en-US" dirty="0"/>
              <a:t>Reduce number of trips to and from van by using a toolbag, dolly, or cart to bring everything in at once</a:t>
            </a:r>
          </a:p>
          <a:p>
            <a:pPr lvl="1">
              <a:lnSpc>
                <a:spcPct val="90000"/>
              </a:lnSpc>
            </a:pPr>
            <a:r>
              <a:rPr lang="en-US" dirty="0"/>
              <a:t>Take breaks or rotate workers when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l storage 2.jpg"/>
          <p:cNvPicPr/>
          <p:nvPr/>
        </p:nvPicPr>
        <p:blipFill>
          <a:blip r:embed="rId2" cstate="print"/>
          <a:stretch>
            <a:fillRect/>
          </a:stretch>
        </p:blipFill>
        <p:spPr>
          <a:xfrm>
            <a:off x="1190624" y="500062"/>
            <a:ext cx="6762751" cy="5857875"/>
          </a:xfrm>
          <a:prstGeom prst="ellipse">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95400" y="685800"/>
            <a:ext cx="6535361" cy="5791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52599" y="609600"/>
            <a:ext cx="5949595" cy="5715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52600" y="685800"/>
            <a:ext cx="5516195" cy="5943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9600"/>
            <a:ext cx="8229600" cy="5486400"/>
          </a:xfrm>
          <a:prstGeom prst="rect">
            <a:avLst/>
          </a:prstGeom>
        </p:spPr>
      </p:pic>
    </p:spTree>
    <p:extLst>
      <p:ext uri="{BB962C8B-B14F-4D97-AF65-F5344CB8AC3E}">
        <p14:creationId xmlns:p14="http://schemas.microsoft.com/office/powerpoint/2010/main" val="831815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3" name="Picture 32772" descr="Work tools on a red background">
            <a:extLst>
              <a:ext uri="{FF2B5EF4-FFF2-40B4-BE49-F238E27FC236}">
                <a16:creationId xmlns:a16="http://schemas.microsoft.com/office/drawing/2014/main" id="{C91B1B67-56A6-227C-300F-D4510C1846DD}"/>
              </a:ext>
            </a:extLst>
          </p:cNvPr>
          <p:cNvPicPr>
            <a:picLocks noChangeAspect="1"/>
          </p:cNvPicPr>
          <p:nvPr/>
        </p:nvPicPr>
        <p:blipFill rotWithShape="1">
          <a:blip r:embed="rId3">
            <a:duotone>
              <a:schemeClr val="bg2">
                <a:shade val="45000"/>
                <a:satMod val="135000"/>
              </a:schemeClr>
              <a:prstClr val="white"/>
            </a:duotone>
            <a:alphaModFix amt="25000"/>
          </a:blip>
          <a:srcRect r="11021" b="-2"/>
          <a:stretch/>
        </p:blipFill>
        <p:spPr>
          <a:xfrm>
            <a:off x="20" y="1"/>
            <a:ext cx="9141694" cy="6858000"/>
          </a:xfrm>
          <a:prstGeom prst="rect">
            <a:avLst/>
          </a:prstGeom>
        </p:spPr>
      </p:pic>
      <p:sp>
        <p:nvSpPr>
          <p:cNvPr id="32779" name="Rectangle 32778">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0" name="Rectangle 2"/>
          <p:cNvSpPr>
            <a:spLocks noGrp="1" noChangeArrowheads="1"/>
          </p:cNvSpPr>
          <p:nvPr>
            <p:ph type="title"/>
          </p:nvPr>
        </p:nvSpPr>
        <p:spPr>
          <a:xfrm>
            <a:off x="189689" y="1123837"/>
            <a:ext cx="2210611" cy="4601183"/>
          </a:xfrm>
        </p:spPr>
        <p:txBody>
          <a:bodyPr>
            <a:normAutofit/>
          </a:bodyPr>
          <a:lstStyle/>
          <a:p>
            <a:r>
              <a:rPr lang="en-US" dirty="0"/>
              <a:t>Creating Ergonomic Worksite</a:t>
            </a:r>
          </a:p>
        </p:txBody>
      </p:sp>
      <p:sp>
        <p:nvSpPr>
          <p:cNvPr id="32771" name="Rectangle 3"/>
          <p:cNvSpPr>
            <a:spLocks noGrp="1" noChangeArrowheads="1"/>
          </p:cNvSpPr>
          <p:nvPr>
            <p:ph idx="1"/>
          </p:nvPr>
        </p:nvSpPr>
        <p:spPr>
          <a:xfrm>
            <a:off x="2901951" y="864108"/>
            <a:ext cx="5486400" cy="5120640"/>
          </a:xfrm>
        </p:spPr>
        <p:txBody>
          <a:bodyPr>
            <a:normAutofit/>
          </a:bodyPr>
          <a:lstStyle/>
          <a:p>
            <a:r>
              <a:rPr lang="en-US" dirty="0"/>
              <a:t>Modify tools when possible</a:t>
            </a:r>
          </a:p>
          <a:p>
            <a:pPr lvl="1"/>
            <a:r>
              <a:rPr lang="en-US" dirty="0"/>
              <a:t>Wrap foam insulation or duct tape around bucket handle or hammer to increase size and your grip strength</a:t>
            </a:r>
          </a:p>
          <a:p>
            <a:pPr lvl="1"/>
            <a:r>
              <a:rPr lang="en-US" dirty="0"/>
              <a:t>Use appropriate cutting blades to reduce vibration and kick back</a:t>
            </a:r>
          </a:p>
        </p:txBody>
      </p:sp>
      <p:sp>
        <p:nvSpPr>
          <p:cNvPr id="32781" name="Rectangle 32780">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7" name="Rectangle 2253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39" name="Rectangle 2253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41" name="Rectangle 2254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30" name="Rectangle 2"/>
          <p:cNvSpPr>
            <a:spLocks noGrp="1" noChangeArrowheads="1"/>
          </p:cNvSpPr>
          <p:nvPr>
            <p:ph type="title"/>
          </p:nvPr>
        </p:nvSpPr>
        <p:spPr>
          <a:xfrm>
            <a:off x="216936" y="1123837"/>
            <a:ext cx="3012087" cy="1255469"/>
          </a:xfrm>
        </p:spPr>
        <p:txBody>
          <a:bodyPr vert="horz" lIns="91440" tIns="45720" rIns="91440" bIns="45720" rtlCol="0" anchor="ctr">
            <a:normAutofit/>
          </a:bodyPr>
          <a:lstStyle/>
          <a:p>
            <a:r>
              <a:rPr lang="en-US" sz="3600"/>
              <a:t>What is Ergonomics?</a:t>
            </a:r>
          </a:p>
        </p:txBody>
      </p:sp>
      <p:sp>
        <p:nvSpPr>
          <p:cNvPr id="22532" name="Text Box 4"/>
          <p:cNvSpPr txBox="1">
            <a:spLocks noChangeArrowheads="1"/>
          </p:cNvSpPr>
          <p:nvPr/>
        </p:nvSpPr>
        <p:spPr bwMode="auto">
          <a:xfrm>
            <a:off x="216936" y="2510395"/>
            <a:ext cx="3012087" cy="3274586"/>
          </a:xfrm>
          <a:prstGeom prst="rect">
            <a:avLst/>
          </a:prstGeom>
        </p:spPr>
        <p:txBody>
          <a:bodyPr vert="horz" lIns="91440" tIns="45720" rIns="91440" bIns="45720" rtlCol="0" anchor="t">
            <a:normAutofit/>
          </a:bodyPr>
          <a:lstStyle/>
          <a:p>
            <a:pPr indent="-182880" defTabSz="914400">
              <a:lnSpc>
                <a:spcPct val="90000"/>
              </a:lnSpc>
              <a:spcBef>
                <a:spcPct val="50000"/>
              </a:spcBef>
              <a:buClr>
                <a:schemeClr val="accent1"/>
              </a:buClr>
              <a:buFont typeface="Wingdings 2" pitchFamily="18" charset="2"/>
              <a:buChar char=""/>
            </a:pPr>
            <a:r>
              <a:rPr lang="en-US">
                <a:solidFill>
                  <a:srgbClr val="FFFFFF"/>
                </a:solidFill>
              </a:rPr>
              <a:t>A relentless pursuit and </a:t>
            </a:r>
            <a:r>
              <a:rPr lang="en-US" u="sng">
                <a:solidFill>
                  <a:srgbClr val="FFFFFF"/>
                </a:solidFill>
              </a:rPr>
              <a:t>continuous improvement</a:t>
            </a:r>
            <a:r>
              <a:rPr lang="en-US">
                <a:solidFill>
                  <a:srgbClr val="FFFFFF"/>
                </a:solidFill>
              </a:rPr>
              <a:t> effort to design the workplace for what </a:t>
            </a:r>
            <a:r>
              <a:rPr lang="en-US" u="sng">
                <a:solidFill>
                  <a:srgbClr val="FFFFFF"/>
                </a:solidFill>
              </a:rPr>
              <a:t>people do well</a:t>
            </a:r>
            <a:r>
              <a:rPr lang="en-US">
                <a:solidFill>
                  <a:srgbClr val="FFFFFF"/>
                </a:solidFill>
              </a:rPr>
              <a:t>, and design against what people don’t do well.</a:t>
            </a:r>
          </a:p>
        </p:txBody>
      </p:sp>
      <p:pic>
        <p:nvPicPr>
          <p:cNvPr id="7" name="Picture 2"/>
          <p:cNvPicPr>
            <a:picLocks noChangeAspect="1" noChangeArrowheads="1"/>
          </p:cNvPicPr>
          <p:nvPr/>
        </p:nvPicPr>
        <p:blipFill>
          <a:blip r:embed="rId3" cstate="print"/>
          <a:stretch>
            <a:fillRect/>
          </a:stretch>
        </p:blipFill>
        <p:spPr bwMode="auto">
          <a:xfrm>
            <a:off x="3853097" y="1984873"/>
            <a:ext cx="4645325" cy="28801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1" name="Picture 15" descr="Prestar 2-Wheel Wheelbarrow — 6 Cubic Ft. Capacity, Model# N-106CM2 | Buy now for just $79.99!"/>
          <p:cNvPicPr>
            <a:picLocks noChangeAspect="1" noChangeArrowheads="1"/>
          </p:cNvPicPr>
          <p:nvPr/>
        </p:nvPicPr>
        <p:blipFill>
          <a:blip r:embed="rId3" cstate="print"/>
          <a:srcRect/>
          <a:stretch>
            <a:fillRect/>
          </a:stretch>
        </p:blipFill>
        <p:spPr bwMode="auto">
          <a:xfrm>
            <a:off x="3755230" y="2089653"/>
            <a:ext cx="2286000" cy="2286000"/>
          </a:xfrm>
          <a:prstGeom prst="rect">
            <a:avLst/>
          </a:prstGeom>
          <a:noFill/>
        </p:spPr>
      </p:pic>
      <p:sp>
        <p:nvSpPr>
          <p:cNvPr id="29698" name="Rectangle 2"/>
          <p:cNvSpPr>
            <a:spLocks noGrp="1" noChangeArrowheads="1"/>
          </p:cNvSpPr>
          <p:nvPr>
            <p:ph type="title"/>
          </p:nvPr>
        </p:nvSpPr>
        <p:spPr>
          <a:xfrm>
            <a:off x="0" y="405898"/>
            <a:ext cx="8229600" cy="1143000"/>
          </a:xfrm>
        </p:spPr>
        <p:txBody>
          <a:bodyPr/>
          <a:lstStyle/>
          <a:p>
            <a:r>
              <a:rPr lang="en-US" dirty="0"/>
              <a:t>Ergonomic Tools</a:t>
            </a:r>
          </a:p>
        </p:txBody>
      </p:sp>
      <p:pic>
        <p:nvPicPr>
          <p:cNvPr id="29700" name="Picture 4" descr="http://ergobilities.com/resources/common/images/products/full/70043_d.jpg"/>
          <p:cNvPicPr>
            <a:picLocks noChangeAspect="1" noChangeArrowheads="1"/>
          </p:cNvPicPr>
          <p:nvPr/>
        </p:nvPicPr>
        <p:blipFill>
          <a:blip r:embed="rId4" cstate="print"/>
          <a:srcRect/>
          <a:stretch>
            <a:fillRect/>
          </a:stretch>
        </p:blipFill>
        <p:spPr bwMode="auto">
          <a:xfrm>
            <a:off x="2590800" y="4114800"/>
            <a:ext cx="3200400" cy="2549525"/>
          </a:xfrm>
          <a:prstGeom prst="rect">
            <a:avLst/>
          </a:prstGeom>
          <a:noFill/>
        </p:spPr>
      </p:pic>
      <p:pic>
        <p:nvPicPr>
          <p:cNvPr id="29706" name="Picture 10" descr="http://www.rostratool.com/images/4200fram.jpg">
            <a:hlinkClick r:id="rId5"/>
          </p:cNvPr>
          <p:cNvPicPr>
            <a:picLocks noChangeAspect="1" noChangeArrowheads="1"/>
          </p:cNvPicPr>
          <p:nvPr/>
        </p:nvPicPr>
        <p:blipFill>
          <a:blip r:embed="rId6" cstate="print"/>
          <a:srcRect/>
          <a:stretch>
            <a:fillRect/>
          </a:stretch>
        </p:blipFill>
        <p:spPr bwMode="auto">
          <a:xfrm>
            <a:off x="304800" y="3886200"/>
            <a:ext cx="2271713" cy="2590800"/>
          </a:xfrm>
          <a:prstGeom prst="rect">
            <a:avLst/>
          </a:prstGeom>
          <a:noFill/>
        </p:spPr>
      </p:pic>
      <p:sp>
        <p:nvSpPr>
          <p:cNvPr id="29709" name="Rectangle 13"/>
          <p:cNvSpPr>
            <a:spLocks noChangeArrowheads="1"/>
          </p:cNvSpPr>
          <p:nvPr/>
        </p:nvSpPr>
        <p:spPr bwMode="auto">
          <a:xfrm>
            <a:off x="238125" y="2239963"/>
            <a:ext cx="9144000" cy="0"/>
          </a:xfrm>
          <a:prstGeom prst="rect">
            <a:avLst/>
          </a:prstGeom>
          <a:noFill/>
          <a:ln w="9525">
            <a:noFill/>
            <a:miter lim="800000"/>
            <a:headEnd/>
            <a:tailEnd/>
          </a:ln>
          <a:effectLst/>
        </p:spPr>
        <p:txBody>
          <a:bodyPr>
            <a:spAutoFit/>
          </a:bodyPr>
          <a:lstStyle/>
          <a:p>
            <a:endParaRPr lang="en-US" dirty="0"/>
          </a:p>
        </p:txBody>
      </p:sp>
      <p:pic>
        <p:nvPicPr>
          <p:cNvPr id="29713" name="Picture 17" descr="http://img.alibaba.com/photo/51637492/Garden_Tools.jpg"/>
          <p:cNvPicPr>
            <a:picLocks noChangeAspect="1" noChangeArrowheads="1"/>
          </p:cNvPicPr>
          <p:nvPr/>
        </p:nvPicPr>
        <p:blipFill>
          <a:blip r:embed="rId7" cstate="print"/>
          <a:srcRect/>
          <a:stretch>
            <a:fillRect/>
          </a:stretch>
        </p:blipFill>
        <p:spPr bwMode="auto">
          <a:xfrm>
            <a:off x="5786438" y="1752600"/>
            <a:ext cx="3357562" cy="3263900"/>
          </a:xfrm>
          <a:prstGeom prst="rect">
            <a:avLst/>
          </a:prstGeom>
          <a:noFill/>
        </p:spPr>
      </p:pic>
      <p:sp>
        <p:nvSpPr>
          <p:cNvPr id="29716" name="Rectangle 20"/>
          <p:cNvSpPr>
            <a:spLocks noChangeArrowheads="1"/>
          </p:cNvSpPr>
          <p:nvPr/>
        </p:nvSpPr>
        <p:spPr bwMode="auto">
          <a:xfrm>
            <a:off x="0" y="1811338"/>
            <a:ext cx="9144000" cy="0"/>
          </a:xfrm>
          <a:prstGeom prst="rect">
            <a:avLst/>
          </a:prstGeom>
          <a:noFill/>
          <a:ln w="9525">
            <a:noFill/>
            <a:miter lim="800000"/>
            <a:headEnd/>
            <a:tailEnd/>
          </a:ln>
          <a:effectLst/>
        </p:spPr>
        <p:txBody>
          <a:bodyPr>
            <a:spAutoFit/>
          </a:bodyPr>
          <a:lstStyle/>
          <a:p>
            <a:endParaRPr lang="en-US" dirty="0"/>
          </a:p>
        </p:txBody>
      </p:sp>
      <p:sp>
        <p:nvSpPr>
          <p:cNvPr id="29727" name="Rectangle 31"/>
          <p:cNvSpPr>
            <a:spLocks noChangeArrowheads="1"/>
          </p:cNvSpPr>
          <p:nvPr/>
        </p:nvSpPr>
        <p:spPr bwMode="auto">
          <a:xfrm>
            <a:off x="0" y="1819275"/>
            <a:ext cx="9144000" cy="0"/>
          </a:xfrm>
          <a:prstGeom prst="rect">
            <a:avLst/>
          </a:prstGeom>
          <a:noFill/>
          <a:ln w="9525">
            <a:noFill/>
            <a:miter lim="800000"/>
            <a:headEnd/>
            <a:tailEnd/>
          </a:ln>
          <a:effectLst/>
        </p:spPr>
        <p:txBody>
          <a:bodyPr>
            <a:spAutoFit/>
          </a:bodyPr>
          <a:lstStyle/>
          <a:p>
            <a:endParaRPr lang="en-US" dirty="0"/>
          </a:p>
        </p:txBody>
      </p:sp>
      <p:pic>
        <p:nvPicPr>
          <p:cNvPr id="37890" name="Picture 2" descr="https://encrypted-tbn3.gstatic.com/images?q=tbn:ANd9GcRJdUrXEUI61-Ek50tpiLzMucAwuk4CMy3jfSqFwLxcuMvkEZXb"/>
          <p:cNvPicPr>
            <a:picLocks noChangeAspect="1" noChangeArrowheads="1"/>
          </p:cNvPicPr>
          <p:nvPr/>
        </p:nvPicPr>
        <p:blipFill>
          <a:blip r:embed="rId8" cstate="print"/>
          <a:srcRect/>
          <a:stretch>
            <a:fillRect/>
          </a:stretch>
        </p:blipFill>
        <p:spPr bwMode="auto">
          <a:xfrm>
            <a:off x="6638925" y="5038724"/>
            <a:ext cx="2505075" cy="1819276"/>
          </a:xfrm>
          <a:prstGeom prst="rect">
            <a:avLst/>
          </a:prstGeom>
          <a:noFill/>
        </p:spPr>
      </p:pic>
      <p:pic>
        <p:nvPicPr>
          <p:cNvPr id="4098" name="Picture 2" descr="http://www.itclips.net/wp-content/plugins/rss-poster/cache/1beab_nws-ergo-grip-long-nose-pliers-hand-ang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9307" y="563405"/>
            <a:ext cx="2455380" cy="1679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usFab_handlephoto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8125" y="1403193"/>
            <a:ext cx="3472592" cy="2298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211388" cy="4600575"/>
          </a:xfrm>
        </p:spPr>
        <p:txBody>
          <a:bodyPr/>
          <a:lstStyle/>
          <a:p>
            <a:r>
              <a:rPr lang="en-US" dirty="0"/>
              <a:t>The Practical Approach</a:t>
            </a:r>
          </a:p>
        </p:txBody>
      </p:sp>
      <p:graphicFrame>
        <p:nvGraphicFramePr>
          <p:cNvPr id="3" name="Group 1175"/>
          <p:cNvGraphicFramePr>
            <a:graphicFrameLocks noGrp="1"/>
          </p:cNvGraphicFramePr>
          <p:nvPr>
            <p:extLst>
              <p:ext uri="{D42A27DB-BD31-4B8C-83A1-F6EECF244321}">
                <p14:modId xmlns:p14="http://schemas.microsoft.com/office/powerpoint/2010/main" val="3180501776"/>
              </p:ext>
            </p:extLst>
          </p:nvPr>
        </p:nvGraphicFramePr>
        <p:xfrm>
          <a:off x="914400" y="2953067"/>
          <a:ext cx="7315200" cy="2846388"/>
        </p:xfrm>
        <a:graphic>
          <a:graphicData uri="http://schemas.openxmlformats.org/drawingml/2006/table">
            <a:tbl>
              <a:tblPr/>
              <a:tblGrid>
                <a:gridCol w="2306638">
                  <a:extLst>
                    <a:ext uri="{9D8B030D-6E8A-4147-A177-3AD203B41FA5}">
                      <a16:colId xmlns:a16="http://schemas.microsoft.com/office/drawing/2014/main" val="20000"/>
                    </a:ext>
                  </a:extLst>
                </a:gridCol>
                <a:gridCol w="2635250">
                  <a:extLst>
                    <a:ext uri="{9D8B030D-6E8A-4147-A177-3AD203B41FA5}">
                      <a16:colId xmlns:a16="http://schemas.microsoft.com/office/drawing/2014/main" val="20001"/>
                    </a:ext>
                  </a:extLst>
                </a:gridCol>
                <a:gridCol w="2373312">
                  <a:extLst>
                    <a:ext uri="{9D8B030D-6E8A-4147-A177-3AD203B41FA5}">
                      <a16:colId xmlns:a16="http://schemas.microsoft.com/office/drawing/2014/main" val="20002"/>
                    </a:ext>
                  </a:extLst>
                </a:gridCol>
              </a:tblGrid>
              <a:tr h="4000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Primary Use</a:t>
                      </a:r>
                      <a:endParaRPr kumimoji="0" lang="en-US" sz="1800" b="0" i="0" u="none" strike="noStrike" cap="none" normalizeH="0" baseline="0" dirty="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sm" len="sm"/>
                      <a:tailEnd type="none" w="sm" len="sm"/>
                    </a:lnR>
                    <a:lnT cap="flat">
                      <a:noFill/>
                    </a:lnT>
                    <a:lnB>
                      <a:noFill/>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Surface Orientation</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a:noFill/>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Select this tool type</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cap="flat">
                      <a:noFill/>
                    </a:lnR>
                    <a:lnT cap="flat">
                      <a:noFill/>
                    </a:lnT>
                    <a:lnB>
                      <a:noFill/>
                    </a:lnB>
                    <a:lnTlToBr>
                      <a:noFill/>
                    </a:lnTlToBr>
                    <a:lnBlToTr>
                      <a:noFill/>
                    </a:lnBlToTr>
                    <a:solidFill>
                      <a:srgbClr val="008000"/>
                    </a:solidFill>
                  </a:tcPr>
                </a:tc>
                <a:extLst>
                  <a:ext uri="{0D108BD9-81ED-4DB2-BD59-A6C34878D82A}">
                    <a16:rowId xmlns:a16="http://schemas.microsoft.com/office/drawing/2014/main" val="10000"/>
                  </a:ext>
                </a:extLst>
              </a:tr>
              <a:tr h="40005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Above shoulder height</a:t>
                      </a:r>
                    </a:p>
                  </a:txBody>
                  <a:tcPr anchor="ctr" horzOverflow="overflow">
                    <a:lnL cap="flat">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vertical surface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in-line grip</a:t>
                      </a:r>
                    </a:p>
                  </a:txBody>
                  <a:tcPr anchor="ct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solidFill>
                      <a:srgbClr val="FFFFE6"/>
                    </a:solidFill>
                  </a:tcPr>
                </a:tc>
                <a:extLst>
                  <a:ext uri="{0D108BD9-81ED-4DB2-BD59-A6C34878D82A}">
                    <a16:rowId xmlns:a16="http://schemas.microsoft.com/office/drawing/2014/main" val="10001"/>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horizontal surface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pistol grip</a:t>
                      </a:r>
                    </a:p>
                  </a:txBody>
                  <a:tcPr anchor="ctr" horzOverflow="overflow">
                    <a:lnL w="12700" cap="flat" cmpd="sng" algn="ctr">
                      <a:solidFill>
                        <a:schemeClr val="tx1"/>
                      </a:solidFill>
                      <a:prstDash val="solid"/>
                      <a:round/>
                      <a:headEnd type="none" w="sm" len="sm"/>
                      <a:tailEnd type="none" w="sm" len="sm"/>
                    </a:lnL>
                    <a:lnR cap="flat">
                      <a:noFill/>
                    </a:lnR>
                    <a:lnT>
                      <a:noFill/>
                    </a:lnT>
                    <a:lnB w="12700" cap="flat" cmpd="sng" algn="ctr">
                      <a:solidFill>
                        <a:schemeClr val="tx1"/>
                      </a:solidFill>
                      <a:prstDash val="solid"/>
                      <a:round/>
                      <a:headEnd type="none" w="sm" len="sm"/>
                      <a:tailEnd type="none" w="sm" len="sm"/>
                    </a:lnB>
                    <a:lnTlToBr>
                      <a:noFill/>
                    </a:lnTlToBr>
                    <a:lnBlToTr>
                      <a:noFill/>
                    </a:lnBlToTr>
                    <a:solidFill>
                      <a:srgbClr val="FFFFE6"/>
                    </a:solidFill>
                  </a:tcPr>
                </a:tc>
                <a:extLst>
                  <a:ext uri="{0D108BD9-81ED-4DB2-BD59-A6C34878D82A}">
                    <a16:rowId xmlns:a16="http://schemas.microsoft.com/office/drawing/2014/main" val="10002"/>
                  </a:ext>
                </a:extLst>
              </a:tr>
              <a:tr h="40005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Between elbow and shoulder height</a:t>
                      </a: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vertical surface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pistol grip</a:t>
                      </a: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rgbClr val="FFFFE6"/>
                    </a:solidFill>
                  </a:tcPr>
                </a:tc>
                <a:extLst>
                  <a:ext uri="{0D108BD9-81ED-4DB2-BD59-A6C34878D82A}">
                    <a16:rowId xmlns:a16="http://schemas.microsoft.com/office/drawing/2014/main" val="10003"/>
                  </a:ext>
                </a:extLst>
              </a:tr>
              <a:tr h="447675">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horizontal surface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in-line grip</a:t>
                      </a:r>
                    </a:p>
                  </a:txBody>
                  <a:tcPr anchor="ctr" horzOverflow="overflow">
                    <a:lnL w="12700" cap="flat" cmpd="sng" algn="ctr">
                      <a:solidFill>
                        <a:schemeClr val="tx1"/>
                      </a:solidFill>
                      <a:prstDash val="solid"/>
                      <a:round/>
                      <a:headEnd type="none" w="sm" len="sm"/>
                      <a:tailEnd type="none" w="sm" len="sm"/>
                    </a:lnL>
                    <a:lnR cap="flat">
                      <a:noFill/>
                    </a:lnR>
                    <a:lnT>
                      <a:noFill/>
                    </a:lnT>
                    <a:lnB w="12700" cap="flat" cmpd="sng" algn="ctr">
                      <a:solidFill>
                        <a:schemeClr val="tx1"/>
                      </a:solidFill>
                      <a:prstDash val="solid"/>
                      <a:round/>
                      <a:headEnd type="none" w="sm" len="sm"/>
                      <a:tailEnd type="none" w="sm" len="sm"/>
                    </a:lnB>
                    <a:lnTlToBr>
                      <a:noFill/>
                    </a:lnTlToBr>
                    <a:lnBlToTr>
                      <a:noFill/>
                    </a:lnBlToTr>
                    <a:solidFill>
                      <a:srgbClr val="FFFFE6"/>
                    </a:solidFill>
                  </a:tcPr>
                </a:tc>
                <a:extLst>
                  <a:ext uri="{0D108BD9-81ED-4DB2-BD59-A6C34878D82A}">
                    <a16:rowId xmlns:a16="http://schemas.microsoft.com/office/drawing/2014/main" val="10004"/>
                  </a:ext>
                </a:extLst>
              </a:tr>
              <a:tr h="40005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Below elbow height</a:t>
                      </a: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vertical surface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in-line grip</a:t>
                      </a: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rgbClr val="FFFFE6"/>
                    </a:solidFill>
                  </a:tcPr>
                </a:tc>
                <a:extLst>
                  <a:ext uri="{0D108BD9-81ED-4DB2-BD59-A6C34878D82A}">
                    <a16:rowId xmlns:a16="http://schemas.microsoft.com/office/drawing/2014/main" val="10005"/>
                  </a:ext>
                </a:extLst>
              </a:tr>
              <a:tr h="40005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horizontal surface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solidFill>
                      <a:srgbClr val="FFFF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pistol grip</a:t>
                      </a:r>
                    </a:p>
                  </a:txBody>
                  <a:tcPr anchor="ctr" horzOverflow="overflow">
                    <a:lnL w="12700" cap="flat" cmpd="sng" algn="ctr">
                      <a:solidFill>
                        <a:schemeClr val="tx1"/>
                      </a:solidFill>
                      <a:prstDash val="solid"/>
                      <a:round/>
                      <a:headEnd type="none" w="sm" len="sm"/>
                      <a:tailEnd type="none" w="sm" len="sm"/>
                    </a:lnL>
                    <a:lnR cap="flat">
                      <a:noFill/>
                    </a:lnR>
                    <a:lnT>
                      <a:noFill/>
                    </a:lnT>
                    <a:lnB cap="flat">
                      <a:noFill/>
                    </a:lnB>
                    <a:lnTlToBr>
                      <a:noFill/>
                    </a:lnTlToBr>
                    <a:lnBlToTr>
                      <a:noFill/>
                    </a:lnBlToTr>
                    <a:solidFill>
                      <a:srgbClr val="FFFFE6"/>
                    </a:solidFill>
                  </a:tcPr>
                </a:tc>
                <a:extLst>
                  <a:ext uri="{0D108BD9-81ED-4DB2-BD59-A6C34878D82A}">
                    <a16:rowId xmlns:a16="http://schemas.microsoft.com/office/drawing/2014/main" val="10006"/>
                  </a:ext>
                </a:extLst>
              </a:tr>
            </a:tbl>
          </a:graphicData>
        </a:graphic>
      </p:graphicFrame>
      <p:grpSp>
        <p:nvGrpSpPr>
          <p:cNvPr id="4" name="Group 1081"/>
          <p:cNvGrpSpPr>
            <a:grpSpLocks/>
          </p:cNvGrpSpPr>
          <p:nvPr/>
        </p:nvGrpSpPr>
        <p:grpSpPr bwMode="auto">
          <a:xfrm>
            <a:off x="990600" y="1075054"/>
            <a:ext cx="1905000" cy="1709738"/>
            <a:chOff x="768" y="1488"/>
            <a:chExt cx="1200" cy="1077"/>
          </a:xfrm>
        </p:grpSpPr>
        <p:pic>
          <p:nvPicPr>
            <p:cNvPr id="5" name="Picture 1074"/>
            <p:cNvPicPr>
              <a:picLocks noChangeAspect="1" noChangeArrowheads="1"/>
            </p:cNvPicPr>
            <p:nvPr/>
          </p:nvPicPr>
          <p:blipFill>
            <a:blip r:embed="rId2" cstate="print"/>
            <a:srcRect/>
            <a:stretch>
              <a:fillRect/>
            </a:stretch>
          </p:blipFill>
          <p:spPr bwMode="auto">
            <a:xfrm>
              <a:off x="768" y="1488"/>
              <a:ext cx="1200" cy="828"/>
            </a:xfrm>
            <a:prstGeom prst="rect">
              <a:avLst/>
            </a:prstGeom>
            <a:noFill/>
            <a:ln w="9525">
              <a:noFill/>
              <a:miter lim="800000"/>
              <a:headEnd type="none" w="sm" len="sm"/>
              <a:tailEnd type="none" w="sm" len="sm"/>
            </a:ln>
            <a:effectLst/>
          </p:spPr>
        </p:pic>
        <p:sp>
          <p:nvSpPr>
            <p:cNvPr id="6" name="Rectangle 1080"/>
            <p:cNvSpPr>
              <a:spLocks noChangeArrowheads="1"/>
            </p:cNvSpPr>
            <p:nvPr/>
          </p:nvSpPr>
          <p:spPr bwMode="auto">
            <a:xfrm>
              <a:off x="912" y="2334"/>
              <a:ext cx="820" cy="231"/>
            </a:xfrm>
            <a:prstGeom prst="rect">
              <a:avLst/>
            </a:prstGeom>
            <a:noFill/>
            <a:ln w="9525">
              <a:noFill/>
              <a:miter lim="800000"/>
              <a:headEnd type="none" w="sm" len="sm"/>
              <a:tailEnd type="none" w="sm" len="sm"/>
            </a:ln>
            <a:effectLst/>
          </p:spPr>
          <p:txBody>
            <a:bodyPr wrap="none">
              <a:spAutoFit/>
            </a:bodyPr>
            <a:lstStyle/>
            <a:p>
              <a:pPr eaLnBrk="0" hangingPunct="0"/>
              <a:r>
                <a:rPr lang="en-US" sz="1800" b="1" dirty="0">
                  <a:solidFill>
                    <a:schemeClr val="tx1"/>
                  </a:solidFill>
                </a:rPr>
                <a:t>Pistol grip</a:t>
              </a:r>
            </a:p>
          </p:txBody>
        </p:sp>
      </p:grpSp>
      <p:grpSp>
        <p:nvGrpSpPr>
          <p:cNvPr id="7" name="Group 1083"/>
          <p:cNvGrpSpPr>
            <a:grpSpLocks/>
          </p:cNvGrpSpPr>
          <p:nvPr/>
        </p:nvGrpSpPr>
        <p:grpSpPr bwMode="auto">
          <a:xfrm>
            <a:off x="6096000" y="879792"/>
            <a:ext cx="1900238" cy="1905000"/>
            <a:chOff x="3888" y="1248"/>
            <a:chExt cx="1197" cy="1200"/>
          </a:xfrm>
        </p:grpSpPr>
        <p:pic>
          <p:nvPicPr>
            <p:cNvPr id="8" name="Picture 1077"/>
            <p:cNvPicPr>
              <a:picLocks noChangeAspect="1" noChangeArrowheads="1"/>
            </p:cNvPicPr>
            <p:nvPr/>
          </p:nvPicPr>
          <p:blipFill>
            <a:blip r:embed="rId3" cstate="print"/>
            <a:srcRect b="17816"/>
            <a:stretch>
              <a:fillRect/>
            </a:stretch>
          </p:blipFill>
          <p:spPr bwMode="auto">
            <a:xfrm rot="-5400000">
              <a:off x="4271" y="1633"/>
              <a:ext cx="1200" cy="429"/>
            </a:xfrm>
            <a:prstGeom prst="rect">
              <a:avLst/>
            </a:prstGeom>
            <a:noFill/>
            <a:ln w="9525">
              <a:noFill/>
              <a:miter lim="800000"/>
              <a:headEnd type="none" w="sm" len="sm"/>
              <a:tailEnd type="none" w="sm" len="sm"/>
            </a:ln>
            <a:effectLst/>
          </p:spPr>
        </p:pic>
        <p:sp>
          <p:nvSpPr>
            <p:cNvPr id="9" name="Rectangle 1082"/>
            <p:cNvSpPr>
              <a:spLocks noChangeArrowheads="1"/>
            </p:cNvSpPr>
            <p:nvPr/>
          </p:nvSpPr>
          <p:spPr bwMode="auto">
            <a:xfrm>
              <a:off x="3888" y="2160"/>
              <a:ext cx="852" cy="231"/>
            </a:xfrm>
            <a:prstGeom prst="rect">
              <a:avLst/>
            </a:prstGeom>
            <a:noFill/>
            <a:ln w="9525">
              <a:noFill/>
              <a:miter lim="800000"/>
              <a:headEnd type="none" w="sm" len="sm"/>
              <a:tailEnd type="none" w="sm" len="sm"/>
            </a:ln>
            <a:effectLst/>
          </p:spPr>
          <p:txBody>
            <a:bodyPr wrap="none">
              <a:spAutoFit/>
            </a:bodyPr>
            <a:lstStyle/>
            <a:p>
              <a:r>
                <a:rPr lang="en-US" sz="1800" b="1">
                  <a:solidFill>
                    <a:schemeClr val="tx1"/>
                  </a:solidFill>
                </a:rPr>
                <a:t>In-line grip</a:t>
              </a:r>
            </a:p>
          </p:txBody>
        </p:sp>
      </p:grpSp>
      <p:sp>
        <p:nvSpPr>
          <p:cNvPr id="10" name="TextBox 9"/>
          <p:cNvSpPr txBox="1"/>
          <p:nvPr/>
        </p:nvSpPr>
        <p:spPr>
          <a:xfrm>
            <a:off x="2895600" y="971867"/>
            <a:ext cx="3124200" cy="2308324"/>
          </a:xfrm>
          <a:prstGeom prst="rect">
            <a:avLst/>
          </a:prstGeom>
          <a:noFill/>
        </p:spPr>
        <p:txBody>
          <a:bodyPr wrap="square" rtlCol="0">
            <a:spAutoFit/>
          </a:bodyPr>
          <a:lstStyle/>
          <a:p>
            <a:pPr algn="ctr"/>
            <a:r>
              <a:rPr lang="en-US" dirty="0">
                <a:latin typeface="Arial Narrow" pitchFamily="34" charset="0"/>
                <a:cs typeface="Shruti" pitchFamily="2"/>
              </a:rPr>
              <a:t>Select the correct tool handle orientation based upon work surface height/orientation (when possible)</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123950"/>
            <a:ext cx="2211388" cy="4600575"/>
          </a:xfrm>
        </p:spPr>
        <p:txBody>
          <a:bodyPr/>
          <a:lstStyle/>
          <a:p>
            <a:r>
              <a:rPr lang="en-US" dirty="0"/>
              <a:t>The Practical Approach</a:t>
            </a:r>
          </a:p>
        </p:txBody>
      </p:sp>
      <p:graphicFrame>
        <p:nvGraphicFramePr>
          <p:cNvPr id="6" name="Table 5"/>
          <p:cNvGraphicFramePr>
            <a:graphicFrameLocks noGrp="1"/>
          </p:cNvGraphicFramePr>
          <p:nvPr>
            <p:extLst>
              <p:ext uri="{D42A27DB-BD31-4B8C-83A1-F6EECF244321}">
                <p14:modId xmlns:p14="http://schemas.microsoft.com/office/powerpoint/2010/main" val="951037229"/>
              </p:ext>
            </p:extLst>
          </p:nvPr>
        </p:nvGraphicFramePr>
        <p:xfrm>
          <a:off x="457200" y="3581400"/>
          <a:ext cx="8153400" cy="2918460"/>
        </p:xfrm>
        <a:graphic>
          <a:graphicData uri="http://schemas.openxmlformats.org/drawingml/2006/table">
            <a:tbl>
              <a:tblPr/>
              <a:tblGrid>
                <a:gridCol w="3505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2918460">
                <a:tc>
                  <a:txBody>
                    <a:bodyPr/>
                    <a:lstStyle/>
                    <a:p>
                      <a:pPr algn="ctr"/>
                      <a:endParaRPr lang="en-US" dirty="0"/>
                    </a:p>
                    <a:p>
                      <a:r>
                        <a:rPr lang="en-US" dirty="0"/>
                        <a:t>Using a short-handled tool puts direct pressure on the palm of your hand. Over time you may feel numbness and weakness in your hand when using a short-handled tool.</a:t>
                      </a:r>
                    </a:p>
                  </a:txBody>
                  <a:tcPr marL="95250" marR="95250" marT="95250" marB="95250" anchor="ctr">
                    <a:lnL>
                      <a:noFill/>
                    </a:lnL>
                    <a:lnR>
                      <a:noFill/>
                    </a:lnR>
                    <a:lnT>
                      <a:noFill/>
                    </a:lnT>
                    <a:lnB>
                      <a:noFill/>
                    </a:lnB>
                  </a:tcPr>
                </a:tc>
                <a:tc>
                  <a:txBody>
                    <a:bodyPr/>
                    <a:lstStyle/>
                    <a:p>
                      <a:pPr algn="ctr"/>
                      <a:endParaRPr lang="en-US" dirty="0"/>
                    </a:p>
                  </a:txBody>
                  <a:tcPr marL="95250" marR="95250" marT="95250" marB="95250" anchor="ctr">
                    <a:lnL>
                      <a:noFill/>
                    </a:lnL>
                    <a:lnR>
                      <a:noFill/>
                    </a:lnR>
                    <a:lnT>
                      <a:noFill/>
                    </a:lnT>
                    <a:lnB>
                      <a:noFill/>
                    </a:lnB>
                  </a:tcPr>
                </a:tc>
                <a:tc>
                  <a:txBody>
                    <a:bodyPr/>
                    <a:lstStyle/>
                    <a:p>
                      <a:pPr algn="ctr"/>
                      <a:r>
                        <a:rPr lang="en-US" dirty="0"/>
                        <a:t>     </a:t>
                      </a:r>
                    </a:p>
                    <a:p>
                      <a:pPr>
                        <a:buFont typeface="Arial"/>
                        <a:buNone/>
                      </a:pPr>
                      <a:r>
                        <a:rPr lang="en-US" dirty="0"/>
                        <a:t>Using a tool that has a longer handle spreads the pressure over a larger area of your hand.</a:t>
                      </a:r>
                    </a:p>
                  </a:txBody>
                  <a:tcPr marL="95250" marR="95250" marT="95250" marB="9525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16737" name="Picture 1" descr="A hand holding a shorter handle tool"/>
          <p:cNvPicPr>
            <a:picLocks noChangeAspect="1" noChangeArrowheads="1"/>
          </p:cNvPicPr>
          <p:nvPr/>
        </p:nvPicPr>
        <p:blipFill>
          <a:blip r:embed="rId3" cstate="print"/>
          <a:srcRect/>
          <a:stretch>
            <a:fillRect/>
          </a:stretch>
        </p:blipFill>
        <p:spPr bwMode="auto">
          <a:xfrm>
            <a:off x="533400" y="1524000"/>
            <a:ext cx="2667000" cy="2286000"/>
          </a:xfrm>
          <a:prstGeom prst="rect">
            <a:avLst/>
          </a:prstGeom>
          <a:noFill/>
        </p:spPr>
      </p:pic>
      <p:pic>
        <p:nvPicPr>
          <p:cNvPr id="116739" name="Picture 3" descr="A hand holding a longer handle tool"/>
          <p:cNvPicPr>
            <a:picLocks noChangeAspect="1" noChangeArrowheads="1"/>
          </p:cNvPicPr>
          <p:nvPr/>
        </p:nvPicPr>
        <p:blipFill>
          <a:blip r:embed="rId4" cstate="print"/>
          <a:srcRect/>
          <a:stretch>
            <a:fillRect/>
          </a:stretch>
        </p:blipFill>
        <p:spPr bwMode="auto">
          <a:xfrm>
            <a:off x="5562600" y="1752600"/>
            <a:ext cx="2438400" cy="2438400"/>
          </a:xfrm>
          <a:prstGeom prst="rect">
            <a:avLst/>
          </a:prstGeom>
          <a:noFill/>
        </p:spPr>
      </p:pic>
      <p:sp>
        <p:nvSpPr>
          <p:cNvPr id="10" name="TextBox 9"/>
          <p:cNvSpPr txBox="1"/>
          <p:nvPr/>
        </p:nvSpPr>
        <p:spPr>
          <a:xfrm>
            <a:off x="3657600" y="2895600"/>
            <a:ext cx="1676400" cy="461665"/>
          </a:xfrm>
          <a:prstGeom prst="rect">
            <a:avLst/>
          </a:prstGeom>
          <a:noFill/>
        </p:spPr>
        <p:txBody>
          <a:bodyPr wrap="square" rtlCol="0">
            <a:spAutoFit/>
          </a:bodyPr>
          <a:lstStyle/>
          <a:p>
            <a:r>
              <a:rPr lang="en-US" dirty="0">
                <a:solidFill>
                  <a:schemeClr val="bg1"/>
                </a:solidFill>
              </a:rPr>
              <a:t>BETTER</a:t>
            </a:r>
          </a:p>
        </p:txBody>
      </p:sp>
      <p:sp>
        <p:nvSpPr>
          <p:cNvPr id="8" name="Right Arrow 7"/>
          <p:cNvSpPr/>
          <p:nvPr/>
        </p:nvSpPr>
        <p:spPr>
          <a:xfrm>
            <a:off x="3505200" y="2057400"/>
            <a:ext cx="20574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16739"/>
                                        </p:tgtEl>
                                        <p:attrNameLst>
                                          <p:attrName>style.visibility</p:attrName>
                                        </p:attrNameLst>
                                      </p:cBhvr>
                                      <p:to>
                                        <p:strVal val="visible"/>
                                      </p:to>
                                    </p:set>
                                    <p:animEffect transition="in" filter="dissolve">
                                      <p:cBhvr>
                                        <p:cTn id="10" dur="500"/>
                                        <p:tgtEl>
                                          <p:spTgt spid="1167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Laborer carrying a hog that is padded on the shoulder"/>
          <p:cNvPicPr>
            <a:picLocks noChangeAspect="1" noChangeArrowheads="1"/>
          </p:cNvPicPr>
          <p:nvPr/>
        </p:nvPicPr>
        <p:blipFill>
          <a:blip r:embed="rId3" cstate="print"/>
          <a:srcRect/>
          <a:stretch>
            <a:fillRect/>
          </a:stretch>
        </p:blipFill>
        <p:spPr bwMode="auto">
          <a:xfrm>
            <a:off x="381000" y="1219200"/>
            <a:ext cx="2376274" cy="2590800"/>
          </a:xfrm>
          <a:prstGeom prst="rect">
            <a:avLst/>
          </a:prstGeom>
          <a:noFill/>
        </p:spPr>
      </p:pic>
      <p:pic>
        <p:nvPicPr>
          <p:cNvPr id="8" name="Picture 4"/>
          <p:cNvPicPr>
            <a:picLocks noChangeAspect="1" noChangeArrowheads="1"/>
          </p:cNvPicPr>
          <p:nvPr/>
        </p:nvPicPr>
        <p:blipFill>
          <a:blip r:embed="rId4" cstate="print"/>
          <a:srcRect/>
          <a:stretch>
            <a:fillRect/>
          </a:stretch>
        </p:blipFill>
        <p:spPr bwMode="auto">
          <a:xfrm>
            <a:off x="4648200" y="1752600"/>
            <a:ext cx="4495800" cy="2273300"/>
          </a:xfrm>
          <a:prstGeom prst="rect">
            <a:avLst/>
          </a:prstGeom>
          <a:noFill/>
          <a:ln w="9525">
            <a:noFill/>
            <a:miter lim="800000"/>
            <a:headEnd/>
            <a:tailEnd/>
          </a:ln>
          <a:effectLst/>
        </p:spPr>
      </p:pic>
      <p:pic>
        <p:nvPicPr>
          <p:cNvPr id="9" name="Picture 4"/>
          <p:cNvPicPr>
            <a:picLocks noChangeAspect="1" noChangeArrowheads="1"/>
          </p:cNvPicPr>
          <p:nvPr/>
        </p:nvPicPr>
        <p:blipFill>
          <a:blip r:embed="rId5" cstate="print"/>
          <a:srcRect/>
          <a:stretch>
            <a:fillRect/>
          </a:stretch>
        </p:blipFill>
        <p:spPr bwMode="auto">
          <a:xfrm>
            <a:off x="2514600" y="2514600"/>
            <a:ext cx="2789115" cy="3355975"/>
          </a:xfrm>
          <a:prstGeom prst="rect">
            <a:avLst/>
          </a:prstGeom>
          <a:noFill/>
          <a:ln w="9525">
            <a:noFill/>
            <a:miter lim="800000"/>
            <a:headEnd/>
            <a:tailEnd/>
          </a:ln>
          <a:effectLst/>
        </p:spPr>
      </p:pic>
      <p:pic>
        <p:nvPicPr>
          <p:cNvPr id="6" name="Picture 78"/>
          <p:cNvPicPr>
            <a:picLocks noChangeAspect="1" noChangeArrowheads="1"/>
          </p:cNvPicPr>
          <p:nvPr/>
        </p:nvPicPr>
        <p:blipFill>
          <a:blip r:embed="rId6" cstate="print"/>
          <a:srcRect/>
          <a:stretch>
            <a:fillRect/>
          </a:stretch>
        </p:blipFill>
        <p:spPr bwMode="auto">
          <a:xfrm>
            <a:off x="6096000" y="4114800"/>
            <a:ext cx="2219325" cy="2209800"/>
          </a:xfrm>
          <a:prstGeom prst="rect">
            <a:avLst/>
          </a:prstGeom>
          <a:noFill/>
          <a:ln w="9525">
            <a:noFill/>
            <a:miter lim="800000"/>
            <a:headEnd type="none" w="sm" len="sm"/>
            <a:tailEnd type="none" w="sm" len="sm"/>
          </a:ln>
          <a:effectLst/>
        </p:spPr>
      </p:pic>
      <p:pic>
        <p:nvPicPr>
          <p:cNvPr id="30722" name="Picture 2" descr="CUSTOMIZE YOUR TOOLS"/>
          <p:cNvPicPr>
            <a:picLocks noChangeAspect="1" noChangeArrowheads="1"/>
          </p:cNvPicPr>
          <p:nvPr/>
        </p:nvPicPr>
        <p:blipFill>
          <a:blip r:embed="rId7" cstate="print"/>
          <a:srcRect/>
          <a:stretch>
            <a:fillRect/>
          </a:stretch>
        </p:blipFill>
        <p:spPr bwMode="auto">
          <a:xfrm>
            <a:off x="228600" y="4191000"/>
            <a:ext cx="2276475" cy="173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Necessity…</a:t>
            </a:r>
          </a:p>
        </p:txBody>
      </p:sp>
      <p:sp>
        <p:nvSpPr>
          <p:cNvPr id="7" name="Content Placeholder 6"/>
          <p:cNvSpPr>
            <a:spLocks noGrp="1"/>
          </p:cNvSpPr>
          <p:nvPr>
            <p:ph idx="1"/>
          </p:nvPr>
        </p:nvSpPr>
        <p:spPr>
          <a:xfrm>
            <a:off x="2667000" y="838200"/>
            <a:ext cx="2514600" cy="5287963"/>
          </a:xfrm>
        </p:spPr>
        <p:txBody>
          <a:bodyPr>
            <a:normAutofit/>
          </a:bodyPr>
          <a:lstStyle/>
          <a:p>
            <a:r>
              <a:rPr lang="en-US" dirty="0"/>
              <a:t>Designed/Invented by Jim Byrne, Bricklayer Local 3</a:t>
            </a:r>
          </a:p>
          <a:p>
            <a:r>
              <a:rPr lang="en-US" dirty="0"/>
              <a:t>The McGovern Lever uses an adjust-able see-saw attached to scaffolding to serve as a lift for a drill fastened to a post.  </a:t>
            </a:r>
          </a:p>
          <a:p>
            <a:r>
              <a:rPr lang="en-US" dirty="0"/>
              <a:t>You press down with your foot, the see-saw lifts the post, thus applying upward pressure for the drill to do its job over-head.</a:t>
            </a:r>
          </a:p>
        </p:txBody>
      </p:sp>
      <p:sp>
        <p:nvSpPr>
          <p:cNvPr id="103426" name="AutoShape 2" descr="data:image/jpeg;base64,/9j/4AAQSkZJRgABAQAAAQABAAD/2wCEAAkGBhQSERMUExQWFRUWFhgVFBcVGBUYFhgVFhgYHRUXHBobHSYgGRkjHBcYHy8gIycqLS4sFh8xNTAqNSorLCoBCQoKBQUFDQUFDSkYEhgpKSkpKSkpKSkpKSkpKSkpKSkpKSkpKSkpKSkpKSkpKSkpKSkpKSkpKSkpKSkpKSkpKf/AABEIAMEBBQMBIgACEQEDEQH/xAAbAAEAAgMBAQAAAAAAAAAAAAAABQYCAwQBB//EAEMQAAIBAwIEBAMFBQUGBwEAAAECAwAREgQhBQYTMSJBUXEjMmEUQoGRsVJigqHwBxUzcsEWU3OS0fEkNFSDorLhF//EABQBAQAAAAAAAAAAAAAAAAAAAAD/xAAUEQEAAAAAAAAAAAAAAAAAAAAA/9oADAMBAAIRAxEAPwD7jSlKBSlKBSlKBSlKBSlKBSlKBSlKDF6hI9XNKboqJHl3kz6mGJsSlhict+9iFv51MzxBlIO4IIPsRY/yNVRNFJpiEh1aBEssMOpANwFHhEuQc+gNj286CQh4Pq989Yd1UDpwQpZgd28ed7+nlW3RyTQuqzusiuxCyBRGQfuoy3Nyd7FfyrVPzdHAD9rU6a333IaFv8si7X+jYt9K7+JPlHdTvdSpGJPcbjLa+9r/AFoO8NevaxSsqBSlKBXhNq9rBn2NB7mKNIBt/oaoD8Gnkl1LRIysJZ7SGS2cZjskIX7ozKtl5YH1rbxTgmqmlEmGJ6xKKZSyKtoAG2KlW8EhDKQRuDcNsF3i1SMoZWDKb2YG4NjY79u9eRatGAZWDBhdSNwR6gjuNxvVb5b4A+nkVscQySdUZE3dpSym17XxPkNr2qFHJ88cEaxgL8KD7QuQPUeMvmNyAbBh5rfFVyAF6D6EZB/1rEahcit/EACR52N7fofyr54/L2rz0/fJOl8QupZU6rmUFi17iNscUUhrfMbVM8qcFkilkd4RGWhiRz1A/UlUuZHsPluWvtQW6lBSgUpSgUpSgUpSgUpSgUpSgUpSgUpSgUpSgxeqpxXl7S63VAaqPKSKzw2L26YJsxOwvnl4foKttQvH9CzSad1i6vTkLECRoyLqRla4WTy2b3oN/GNIXiYIsbPbwdX5MiCt/W9iagv9l5YI0w1k2zQiVZSskbKrrkqhhdPQEfSu7UcRZZUEyYliF06qcspTHd8iFshXcAk2NNVIWLRzOTmwVYtOHyUEEqXcbodr5+BfQ0E/GazqF4VrJFbpzqVYgtGfEymNSAAz9urY7jz73O9TKmg9pSsJD/X18qDVrtasSM7myqLn+vfauPhXVZS8ndzkE8o0OwT1ytufrcVz2+0y3teGJrDfaWUXBv6om/0J9qmwooI3jmv+zxq9hYywxsWNgqySKjMT9A1/wqsvzpIZGx6GKEDEk5yB9VLCuBD28IiDHwm+W1qu00QYFWAIPcEAj8Qa5E4REJOqEAYKFXYeEAk+H0vke1BUtLz67F8o1UIjyFrORaBWXU+QN11ACD1XetWm5z1DllwiYxCd38LKWWFdM2ChZXwYtqLZlm+T5N6vS6VP2V3BB8I3DG5HsTSHRolsUVbXtioFr2v29h+QoPn03N88ZlJkgkCyLugbFUGnWRgq9QNfc5HIsBvgb2r6FAclB9d/O/09vasBw6KwHTSwYMBitgy/K1rdxYWPlat4Fu1B7SlKBSlKBSlKDwmsOsP++360lvvbvbb33tVGDTkJn9uAvbUMoAYNg1ultl088TcEjYX86C8icHyP5GhmFUnh+k1b9IytOhM0ayBCFQR/ZFZrbbDrXBYW8x51w6KTXY/F+0Y/C+0CNZMwTkZOiSoOPyg9LM2tYk5UH0VZQf6FZ1WeV45A+oMnW8bRMvXxvbooCBj4csg1woFqs1ApSlApSlApSlApXhrVLqgvzEL6XIHbv5+lBHcSgeSaJVZVADlyVJbFhiOm1/A4Pn6V16Th6x3xVVyN2sN2NvmY2ux2G5+tceh1iTTGSNsl6S4srAxsGd7W9T4e9S5NBxcT0AlUA9wwdDvcSLuhHsfz7U4Xq8owGK5r4ZQl8VcC5G+4HmL+RFeaTi8cryxo2TQsFkAB8LEEgfyrXKMNQv7MoYEBe8igEFmHqgI3v8goJOorisxkPQQlWYXdhsUj8yD5OflHpfLyF+jiGv6aXtdicUUd2Y9hb8yfoDXnDNFgCWOTscpG9W9PYDYe1B0aSAIiooChQFAAsAALAAeltq3VreYKQCQCTYX8z6e9cH9/w5iMTRFyCwXNb4r3IF7kfpY0EnSo7T8bikQyJJG0Yvd1dWXw/NuD5VyjmyEyRRo6yNLmUwKkWjIDEkm/cgbAnf8AGgm6VCabmyB87SxjpluoGdAyBGZWLDI2FwN/3hXuq5u00aB2nixYXSzBi/ixGIB8W/pQTVK5E4lGQSHUgDIkEEY777Ht4WF/3T6VqfjUQyJkSy3y8Q2xUM199rKQfZgfOgkKVEDmaG2XUj6eOfUDx4Wvj3y3OW3a24rRFzjp2k6YmiuVjZDmmLiRnRcDl4yGjYEDsdvOgnqVx8J4mmohSaMhkcXUjzH+m96UHZSlKDy1R/FdaIIXkwyxFwosCSTYC/3R238qka5OJ6ATRSRk2DqVuADa472Ox/GgrD83yL1VMGLRdXq/EzCrH0yCvgvIW6mwIU7G9d3DOPGWXBoiqu0wjYsGyMDlJCVABS9rjc962cM5QiiRlKhy5cuTsD1CpYYjYLdFO3pXTwnluLTlnRR1GZ2ZyBc9RyxHoBvbb0oM9XrGja5iJjIHjTxEH95Bvbvut+/auzS6xJFyRwy77g3Fx3B9CPQ1vttUbquCq7ZqTG/7aEBvYggqw9x+NBJXr2oX7XNB/jIJE85IQQQPMvEST+KsfYVI6TiEcihkYMD5j9LdwfpQdNKxz2vXPqtaF9Sd/CLXIHc72sB60Ger1SxqXdsVHmb+fbt3P0rkPEWZSYo2bYFSx6am/uCQR6EVyLr0JJuZmxyURKWQoG2A3wLg+d71vUTvgcUiBW75HOQNYjGw8JAuN8j7UGx4ZWveUqA9wI1HyWPhYsCfxWx2FRxg00bWC9WWMmUDxTyqzBVJBYsRcEbAjYV3JwTK3WdpTgUbI2Rge9418J/G/at2oxhjNgqqq7WAVQALDtsBv/KgjeE8YgbJiUjJYrYsB4Y2ONtgBsctiRdjvU1qdQAhbuAMhYjf03rCJlZF7OLCx2YHy9qpw5W+3GVpJ54ozI8QggbpoBBIVyOxLO2Cm+23agt+kVY0LPZSTk5IVfEfW2xPYXrVxSUAKxJADqSQQBiCCSfVALkn0BqN0/I2hXvp0kJ+Zpx13JsN2aUsTtbvVa1vKajUp9ijMSwyNK8LsywzyoExCR5ALYSG0g8IYbg0Fx4bEZH6zi3cRAj5UP3voz/N9BYeVSwFcPBeLJqYY5o74SLkL9+9jf8AEGu+gjOM8OaXpmNwjxuJFLKWW4UixAI8mNVk8jsfA0+KtG8cmAdS4dJUtvJiQM8hkC6lSAQDaru0gHeojSp15RMQemhIhBFrk7NJ7EbD86CP0/KZGnnieS7TkXYdRrAbIPiuzHYbgm3pat3CeXHjm67srOxkLBEKL41hUWBJIsIt7nuasdKCntyfIW3lXwSPLDaMizvqEm8Zz8agxqCAAbE1hPydIQ5E63lsZyYmI8MpkBjAYYsCR3vc796udKCscA4AU+1mRCBNIyohKkrp7sQnhNrZyzPb0kAqNj/s+ISQNMWZ48dwdpTJkZDY3YlVhQ7jaEVeaUFJm5UkiXqIepKHEgABN36im5M0t2AVbEFgTtY7AVlwPlaQIWlOEjmF2UKFKmHVzajDwkix6oXZj53v3q6UoI7gHDzBp44SQ3TGAIBFwuwNiTva1/rXtSFKBSlKBSlKBSlKBSlKDFkvUfqeBozF1LRyH78dgT/mHyuPo4NSVKCB/vCeG4mj6if72FTcD96Ikn63UkVHaZdAdRLOzxPMFMmbPk0cDegNwq3DbW9L1bGjFu3/AH9feqsOV9OmonaG8E0o6xkjYi5JAa6XKOLgEgr96+xN6CVm47p4gbyogRBIbmwVCLhrbWW16zHGUsmKyMGKWKoxFnuAxPkoxNz5VGQSF9OYGkbVuy9OWaNFRSJC6k98bLuCqkkAetdOj1urKx9SCMMSRJabwiw+ZbISQTfbyHeg6xxCYrcQBW/ZkkAt4iN8QfugN+Nqw1DyyXQxqqtkpbMP4MRY4Y+K5LDH8awi1Opst4IluTnadziPLG0Hivt6Wr2TU6n/AHETeFiQJj84+RN4rEN6n5fQ0GxOFQxKXVVjCoASvhARLsB6Yg3NrVTeMa7Sx6h/tGmZnmWKRTGUUhXUo3i6iEtkpBsB8wq0Pqp2lWN1WNGAIZZA5dl8TRWKDEWPzb3CnYVF67VPpNY07RqYZuijTAs0iqAwijEQF93Y+L9657UHbJpdVHG6adwxYXiOoa7Q7C62UHqADcXPe9ye9cXJ3FJ5gBqrHUwGaOXFQLnqDA+qEqEIFtw171aTIuQUndhcAncgd9j37i9QGv4LpIXzKJBZTjJGWikuzG65KRnckkJ4iSTsaDv5YiwiKDskuoUe3WYj8gbfhUwxqA5T1F0kXxgieUlZAFkAkcupYehBFvpXfxniJjVQgDSucYlPYt5k+iKNyfw7kUHNxCbrSdBdlsDObH5DsI7js7H8hUwiAAAdh2t2tXHwrQCNLXLEkszG92Y/MTv/AC8hYeVd1ApSlApSlApSlApSlApSlApSlArFxsa8klAuTsALknyHmar8XPELPhjLuI8D05cnMvVIxTG5XGItkNrGghpuYp5GRUlhEjThcAHLxgSFWEoDDIEFD2Q/RtyM9JzFqJHCL01dmZWZldox0+tkVj6gPi6fbMWve57VKjmnS3a5KEDM5xSKSqrI4cXUFxjDKQ298Nq8bmnSqA18jiXvFG7+EJG7v4VNkxmUk/v0EzwfWGbTxSMAC6KxAvYFgCRvXWW/reofX8dihAV/kZFtgGLHN1jUBUF9yw7etcWg5e0U6iQRFgxYfFM17qSrBkkNwQwI7eVBY5J1X5mA9yBXLJxqBfmmiHvIg/1rjHJ+k/8ATw/igP610RcvadB4YIV9o4x+i0GuXmnSLsdTAP8A3E/61FcZ4xoNQoVpIpCDkhCGUow3Vlsp3uAdvSrHBo1QWVVX2AH6AVnInbf9f9DQQWk5tiMasI9TuBsNJq9tu3+HbbtsfKsv9pifl0urb3hx/wDu61v0SdOaaPxHI9ZSzqb53yCi1wqsoFv36lcP62oIgcalPbR6j8TpgP5zGh4lqfLRn+KaIfpepmvaCqcX1WqwDtpoU6bLIC8zMQAbSbLH5xvIu1/mrbxDR6zUKqMunSMsGLRyO8i47oyhowjHIDY7VL8UbwFb2LkILFQfGQDa/cgXaw9K6ljxHrYbX3Pb1oKdq+GzaJhqRLJq5JGSF1m6K7M11KMiDpKjHIjcED1sa5NCskmqWRPjSFHH2mQEaaOzKGXTRfMx3ALEgNv4m7CX5lQanV6bSG+AV9TMFJW/TZVhUsNwGdibeeNTOqQho7EgBiDa1iGRgB9PFiQB6UEHxDgDRD7TFM32iNTmZXtHLHa7RuBZY1/ZKjwm3feunlXWDUA6lxjIfB0mvlAo3WNhYYub5Hbe6gEgAmU1/BlleJmLfCcuqgkKzWsMh94DuL+dj5VD8wwfZpotYCFXJYdX6NE7BUkP1jdl38lLeVBZ17V7WER2/rv5/wA6zoFKUoFKUoFKUoFKUoFKUoFKUoNcsIYEEXBBB9iLH9agNFylHG6v1ZW6YVUDMllSNZVRQAB2Eri53O1+1WOlBUNN/Z7Agbd9zEQfhqfgyF0uVUFizMQzMSWy3rs0nJ0KR4LkFwmj7g2E5UsRfzXEAH0FWOlBDajl9HaNiWvGI1FjvaKRZBf13Rb/AP7XZwzQCFSqm4LySb+sjl2HtkxrtpQKUpQKWpSgh+KqqTRTWF94SxYDFZbY7eZ6ixgf56l/KubiGkEiMtlJIuuQuuS7qT7MAdvSovT6PVsq9aZI/hssiwKTdz2kWR91t3xt+dBMTalUUszBVAuSxAFvWo2XmJcisaySsCgbprdRmGKkuQFtsL77BgfOoPVQKkgSHTtrdQIwjvPKMEQ7qZWYWuSLlUQnYbVvTguum/x9UunXt0tEtjj6daUFv+VEoPddxjB4JdYINNGucnxJ1LiTEogHZWurMdr2Nq0Sf2gGa40Omm1fl1AOjpwbb3mksDb90HtW3R8o6SPUGQxh3SO7STv1iCxJuWkYlTsd+21dcnOWnMnSgy1En7OnUuo2+84tGg92oOPlVdRJrNZJquiGVYIVWHIhbK0u7Nux+Ku4sNqn+K6fKNu11tIpNyMkOQvbf8qpnLWvniE+qlgdotXM0w6WUssGIWMB0UnIWj7x3t59xVhj570GGR1US2GRDtg4+hRrMDsbi19qCU0XFo5WZUdWKWD4m+JYXAPocSDb61lxbQrNDJE4ukisjD91wVP61CcjaciAyOLSSOWkBxzXEKkSuV2LiNUufrVlcUEJyVrXk0cfV/xYy0E29/iQsUc3/exy/iqdqt8tWWfXxbgjUmb0GM0a2I/iVvxvViDj1oMqUvSgUpSgUpSgUpSgUpSgUpSgUpSgUpSgUpSgUpSgUpSgVDca4gygRxAGWTYFvkRd8pX/AHRt7kgetpdm/rzr5Xo+LHWa3UuuhXUAHpgTTqjKISFZMCpQrnd7E9zQXDhvEdPChj05fUvclzFaRmkPzM8nyBifUjyrew1k19otMp2Bb40tvPwgiNT9bv7VHa7mjUaaBpH4c4RBsI5tO1r2CgAEWG/lWTycTlGx0mkXe+Rk1MgHkfuID9N6D2PlOJtVK87NqDhEoExuot1e8YAjYb7XBtU9rT0oJCigBEYqFFh4VJG3YdqpA07PKI/tms1khdUm+zyRaaGJfECxwsfDfdQxP0FTaf2e6UG7nUy/SbUamRD7ozFWH0IIoN3IesibRadEfJo4kWRTcOsmILBlNmU3vsRTnVQ2n6WIZ55I4FBG+MjgSkHuLR5m/wBK6+JcvaSY3nhiYjYM4XMegD7MPz8qrfAeE6T+8NRLGFHRKaeEmVnvJ08pCA7HxfFCbD7p/ALZpVwnkXazBXAAN+2LXPn8q1IkVC8R4jHG8UryIqrkpJkRRiwG5v3sy2sD510Scx6dQCZ4QD2JkQA/mRQQnGOF5a8gSvCZ4EYPEVDZ6WYEjxA7FZluPMA3+veTq4e4TVKLXKEQzf8AK3gfb0ZPauTUcXi1Gt0qwPHK0RleZo3R+nGYigDWO2TuhH/DNWjG9BEabmqBnEbMYpTsI5lMbk+i32f+EmpVZgfp71p1OgjdSsih1PdXAZSPqDtXPwvhEUOQiLAG10zZlW3ayknHa2w2oEvMESytE5wYBSC1gGyV28O/kI2v5CtP+1umwz6lxfGwV8r45fLjlbE3va1t72rj4lylHNO8xYh3jEDWC/4Fnzi+uRfLfsVH4xaf2foVBMozU7MqeHHAIVIyyLXBN8rAi1sbqQskHMuneQxJKruBey7g7A7N8pNiDa97EHsa5JOd9MsjRsxXFpEZmUhQ0RQP9beMeK2OxuRXFwflho5LvJ8NZjJDGFjG4iWNWyA7YhjiLbn0AA3zcsqzTsZCFlSZR4RdBMEzOV9wCgIBt3PfvQS2n45C8piV7uL3FiO1srEixIyW4BNr7131V+FcrxaaZpw4K/FkAIF16zZyMWvYgeK1gNjuW2IsSTXHcb3t+Hfag3UrxTelB7SlKBSlKBSlKBSlKBSlKBSvCax6o/Lv9KDKqBHxlOFTaxdUzrDNK2qgkVHZPiW6kRKjZwwuAbAhtt6ss/HuoSNMnXN7FrhYVP1k8z9EvWnW8stqYnTVSlw6leml44luNtr5PY73ZrfQdqCry836riIkh0ugYRGw+0apumg3BDYrcuLgGwO4BBqR4Zy2dcvV4iy6gpI6RxqHTT2iYoX6V/E7ENfO4HYdqneV9QZdLCWUK4XCQAWCyISkgt6ZKdq08LY6fUzwEAJITqID65W66e4fx+0lBqb+zvh5FvsUC/VECEezKAR+Fcv/APL9Be/Tl+g+06uw9vi7Vb1O1eBqCoankDh8ai+jWTJ0U5F5GAY45EuzGwLAn2v5VLcP5P0cLCSLS6eOT9pIkDC/exAuKkOJw5xOve6kC5sL+W4rLh2sEsSSAgh1Dbdt+9vp5UFe45yZoyHn+yRNKCJC2CXJDBmN22FwDf8AGpSLlvSlsvs0GXmelFft62+tSGqhEkboRcMpUg9rMLH9a4uXdassCFCpC3jOBuoaIlGA87Ar50EbxLSRwarSMiIgkMmmbFQoOaF472Hk0Vhf9s+tWRe1QvNbWjibzGp0+Pu0qr+hNTdBi9UrWaPUrrZnhSe7OjhswunaNYEVwQSR1C1gCUJ8OxABFXelB820MGtswkXVmK6+FZJRLm0TDZ3kL4BwL7hb2IW21THLOj1Mc0nWzwdpXjAHyXnZiJLGzOwcEMNrJbY3LXGlB84HD9Wd3XUthP1FObBr4akHw9RlCgmLdCENxZBvfZq9DrUkhVPtBCiHJupJJlmT9oyu4QgFtg6sbL4cFANfQ6UHyziLzvnpi0rTvHJFgsvg6Z0TWUxZWz6tzliCSPmscasUXCJU1sbHrvEkkuDNI7gCTTxjxXa5XMSbdgbWq2LpwGyxF7WvYXt6X72rbQYpSsqUClKUClKUClKUClKxdrAmgyrXJNa97bC5vtaop+PF7jTp1iNi17Qqfq4Bv7IGPtWv+5jKb6lzKP8Adi6wj+C/xO3d9voKDKbmHPbTJ1j2yvjCPeQ7MfomRrGPgJl31Uhl9I1usA/guc/d7+1TSwKOwA8thbb0rJVA7UGqLTBQAuwFgAABYDyA7AewFbG7VlQ0EDwz4Ws1MRIxlC6mMDyOyT//ACVG95DTmvRs8QliBM2nPWhA+8yizR+zozrb6g+VYczr0jp9TveGRVe1/wDCmIST3sSjfwe9ToH8v+lBo4fr1miSRPldFdfZgD/rUJzbq9Tpon1OnVZemt5IXJVSg3Z0I7OBe9+4FZcvRrp5JtILgI3Wiv26MzElR/lclbeQKVYJUFvp5+1BVIucZ1AabQTYGxEmmaPUxlSPnAUh8T3HhJtWnhX9pGjMjwZyCQM7RpLHKjupOdlDKvbIoq/u1r0PD9Y7zQR6gaaCGQxx4RiTUFCFdRnIcFAD4iytsveu+LkLRreSdPtL2IaXVsZ2xve3xPAi3vsoAoJCPiMs4tFG0II+eZQDZlJBRQTdgbXDWFdnD9MIkCg5W7myrdmJLGyi25NfNRwHh/8A43WKgWFHSOB4ZpYk8ARJWHSceESMQSO9j717yhyrNNNOuq1OswskkATWTY9GS91YFy63tsDY286C3a7XDVayGGO7Jp3E2ocboHW4ii+r52YjyCi/erQK4uFcIi08SxwoERewF/PuSb3LH1O9d1ApSlApSlApSlApSlApSlApWoz7Xsadfe2J7X8v62oNtK0nUfun+vesJ+IKi5OcVuq3PbJmCqPxZgKDoJrCWdVBLEKALknYAepJ2Fa5dQewBue3f+fn+VRScEzYNqGaWxuqEWiWx8oxs3u2R32tvQZHjvVJXTRmU/tm6QgeuRF3/gB969HBGk/8w3V88B4YfbAbv/GT7CpGKdTdVscCAQPIkBre+LA+xrHU8SSMDNgt9wCd7AgE27kXK/8ANQb4Y8QABYDYAdgB2G3YfStlahMfQ/h/Xrf8q1f3gueFxliHxvvixIU2t6i1B1UrSNRvax/n+vasYNcrjJSCLlbg7XVirD3DAj8KDopXgNe0HNxHRLNE8Ti6yKUYeqsCG/karEGh4pKio8sOlVVCs8d55nxFi4LhUTLv2JH8quFeFqCkazl1dDJDrFl1DukipqZJpDIXglOLDH5VxcxvZFXZPPtVs4hxOKEXllSPzGbBb29L961cY6bQyLKyojKVJchV3B3uSO3fuO1UXhHFHESNpOFiQ/KdQZIRngcequZ60qnvfa/YE96Cf0HF8uIXVX6M8As7IyK0sLk+EMATdJO9rHpixNaeceXptRNA3RTVaZEfPTvKYlaUlcXIxKvZQwAO12vUXqdZq1nh1EiTyxxZ9dWjigjjRgAZo1zLsU3vle4J7V9Eja4B9aD57zDwvUT6cRSaf7Jok8UyQssszolsYo0jGKITYt/l2q1cr8I02niA0saxxuA/hvdiRsWJJJNvWplluKgNdC+kYyxAvExLTQqLkeZljUfe82UfN3AvQWClaNJq1kRXQhlYXVgQQRUVrOa0jaQGKVljOLOojK54hsAMw191W+NsnAv3sE5Sq5qOdUQNlBNdA7SraL4ap0yWY9SxBEqkYlr7+htpk/tDgRzHIrxsqkyAmFipWNpSpVJGY+BScgMfLIHagtF6BhUFpuY2eZIm08sYZZGJk6Yx6fT9HNwep5b+E3FcOh5xN5DJC9lkceAKRHHHK0OT3k3u6MfADsu4oLWTXtVqfnQbYQynJ0EZOAEiNMkTSL4rhQ0iHxBbhgRcbixobigypSlApSlBRuOctTTawTIsdgUKNdA4UIytvgXubm1nCkHf664eQlBjBiixUaW42A+GJPtOwH3slv8Ated7Cr5alqCjcJ5Umi1MEhWOyRqrtdG2VSMUHTDIbkfK+JHcXrbLy7IZ2YRxEmZZOuWPUMYnjfpYjfwYG29tgQLk1dMaWoPnh5Ol6ToY4xtEj4OvxnjfIzOGQpcj7jqQb29K3cO5S1C6qKV+mcOkSV6a4hImRo1+FmU87BgpuCADer7alqCj8S5UczTMIo5FkkZlV2C7vBp4xKdic0eFiP8Ai+tb+P8AKzzrAuKSFYGhcsbbO2nJaxve/SYW+tXG1LUHz7iXJUrSfCCCLqSGNFMaiPqGFhIoaM4m6SXC2bfY1Ice5ckl1CsqIfgqiyM+LxOsrOZFW3iNjfyq42pagoJ5Qlu3w4mtl1QX31eUquBIcbrZRte/cDtTg/A5YtRBHYRr8SedUyZBaaQ6ZQ2IBN5jcekXpV+tS1BjGNqzpSgVg9r/ANeu361nXlqD5pp+WnVmk1PCzrZ7ved5oHVlyOIWOV7IgFrLYWqxJxHXSWWPRLpwLDOeZCFsNrRQk5C3lko+oq02pag+c8XTizJPEcW6mccbQxwqvTfwhm6s+aMAW2APua+g6KHCNF3OKhbnucRa/wDKtoFe0CsWS9ZUoObR8NjiDCNcQzFyB2yNrkDsL2vt51wa3lmCR3d1Y5/MucgQtjjliDbPHa438+9jUxWLjY+1BBxcvacZjxMxVlkYyMZCHxyLNcMCQi+Y2WspeCad3zbfqXuvUPTkbAqThcgthddvKq2vKMspmbpRR3l1RB8QeVX1F0STb/DKxqQdx8lha9ZvyZN1InVYktLngtzHEDJGxVVZCG+Q+JOmQWJvY2oJnh+h0yygxtI0i7bvKz2dVOL5dgVRbX9Kzl5d0rEMexZibSEK+czSsp3sw6rk4/h22qEHI81iLoC0So0gL5lhA0O+1yLte58qy/2LeRpM4YEVop1SNATHHJJHpljYeAC94pTcdrr5k0E9Hyjp97BtyCvjeyWkWSyAmyAuoYgegHYACbArTo0IUA9wAD+A/St9ApSlApSlApSlApSlApSlApSlApSlApSlApSlApSlApSlApSlApSlApSlBhH51nSlApSlApSlApSlApS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28" name="AutoShape 4" descr="data:image/jpeg;base64,/9j/4AAQSkZJRgABAQAAAQABAAD/2wCEAAkGBhQSERMUExQWFRUWFhgVFBcVGBUYFhgVFhgYHRUXHBobHSYgGRkjHBcYHy8gIycqLS4sFh8xNTAqNSorLCoBCQoKBQUFDQUFDSkYEhgpKSkpKSkpKSkpKSkpKSkpKSkpKSkpKSkpKSkpKSkpKSkpKSkpKSkpKSkpKSkpKSkpKf/AABEIAMEBBQMBIgACEQEDEQH/xAAbAAEAAgMBAQAAAAAAAAAAAAAABQYCAwQBB//EAEMQAAIBAwIEBAMFBQUGBwEAAAECAwAREgQhBQYTMSJBUXEjMmEUQoGRsVJigqHwBxUzcsEWU3OS0fEkNFSDorLhF//EABQBAQAAAAAAAAAAAAAAAAAAAAD/xAAUEQEAAAAAAAAAAAAAAAAAAAAA/9oADAMBAAIRAxEAPwD7jSlKBSlKBSlKBSlKBSlKBSlKBSlKDF6hI9XNKboqJHl3kz6mGJsSlhict+9iFv51MzxBlIO4IIPsRY/yNVRNFJpiEh1aBEssMOpANwFHhEuQc+gNj286CQh4Pq989Yd1UDpwQpZgd28ed7+nlW3RyTQuqzusiuxCyBRGQfuoy3Nyd7FfyrVPzdHAD9rU6a333IaFv8si7X+jYt9K7+JPlHdTvdSpGJPcbjLa+9r/AFoO8NevaxSsqBSlKBXhNq9rBn2NB7mKNIBt/oaoD8Gnkl1LRIysJZ7SGS2cZjskIX7ozKtl5YH1rbxTgmqmlEmGJ6xKKZSyKtoAG2KlW8EhDKQRuDcNsF3i1SMoZWDKb2YG4NjY79u9eRatGAZWDBhdSNwR6gjuNxvVb5b4A+nkVscQySdUZE3dpSym17XxPkNr2qFHJ88cEaxgL8KD7QuQPUeMvmNyAbBh5rfFVyAF6D6EZB/1rEahcit/EACR52N7fofyr54/L2rz0/fJOl8QupZU6rmUFi17iNscUUhrfMbVM8qcFkilkd4RGWhiRz1A/UlUuZHsPluWvtQW6lBSgUpSgUpSgUpSgUpSgUpSgUpSgUpSgUpSgxeqpxXl7S63VAaqPKSKzw2L26YJsxOwvnl4foKttQvH9CzSad1i6vTkLECRoyLqRla4WTy2b3oN/GNIXiYIsbPbwdX5MiCt/W9iagv9l5YI0w1k2zQiVZSskbKrrkqhhdPQEfSu7UcRZZUEyYliF06qcspTHd8iFshXcAk2NNVIWLRzOTmwVYtOHyUEEqXcbodr5+BfQ0E/GazqF4VrJFbpzqVYgtGfEymNSAAz9urY7jz73O9TKmg9pSsJD/X18qDVrtasSM7myqLn+vfauPhXVZS8ndzkE8o0OwT1ytufrcVz2+0y3teGJrDfaWUXBv6om/0J9qmwooI3jmv+zxq9hYywxsWNgqySKjMT9A1/wqsvzpIZGx6GKEDEk5yB9VLCuBD28IiDHwm+W1qu00QYFWAIPcEAj8Qa5E4REJOqEAYKFXYeEAk+H0vke1BUtLz67F8o1UIjyFrORaBWXU+QN11ACD1XetWm5z1DllwiYxCd38LKWWFdM2ChZXwYtqLZlm+T5N6vS6VP2V3BB8I3DG5HsTSHRolsUVbXtioFr2v29h+QoPn03N88ZlJkgkCyLugbFUGnWRgq9QNfc5HIsBvgb2r6FAclB9d/O/09vasBw6KwHTSwYMBitgy/K1rdxYWPlat4Fu1B7SlKBSlKBSlKDwmsOsP++360lvvbvbb33tVGDTkJn9uAvbUMoAYNg1ultl088TcEjYX86C8icHyP5GhmFUnh+k1b9IytOhM0ayBCFQR/ZFZrbbDrXBYW8x51w6KTXY/F+0Y/C+0CNZMwTkZOiSoOPyg9LM2tYk5UH0VZQf6FZ1WeV45A+oMnW8bRMvXxvbooCBj4csg1woFqs1ApSlApSlApSlApXhrVLqgvzEL6XIHbv5+lBHcSgeSaJVZVADlyVJbFhiOm1/A4Pn6V16Th6x3xVVyN2sN2NvmY2ux2G5+tceh1iTTGSNsl6S4srAxsGd7W9T4e9S5NBxcT0AlUA9wwdDvcSLuhHsfz7U4Xq8owGK5r4ZQl8VcC5G+4HmL+RFeaTi8cryxo2TQsFkAB8LEEgfyrXKMNQv7MoYEBe8igEFmHqgI3v8goJOorisxkPQQlWYXdhsUj8yD5OflHpfLyF+jiGv6aXtdicUUd2Y9hb8yfoDXnDNFgCWOTscpG9W9PYDYe1B0aSAIiooChQFAAsAALAAeltq3VreYKQCQCTYX8z6e9cH9/w5iMTRFyCwXNb4r3IF7kfpY0EnSo7T8bikQyJJG0Yvd1dWXw/NuD5VyjmyEyRRo6yNLmUwKkWjIDEkm/cgbAnf8AGgm6VCabmyB87SxjpluoGdAyBGZWLDI2FwN/3hXuq5u00aB2nixYXSzBi/ixGIB8W/pQTVK5E4lGQSHUgDIkEEY777Ht4WF/3T6VqfjUQyJkSy3y8Q2xUM199rKQfZgfOgkKVEDmaG2XUj6eOfUDx4Wvj3y3OW3a24rRFzjp2k6YmiuVjZDmmLiRnRcDl4yGjYEDsdvOgnqVx8J4mmohSaMhkcXUjzH+m96UHZSlKDy1R/FdaIIXkwyxFwosCSTYC/3R238qka5OJ6ATRSRk2DqVuADa472Ox/GgrD83yL1VMGLRdXq/EzCrH0yCvgvIW6mwIU7G9d3DOPGWXBoiqu0wjYsGyMDlJCVABS9rjc962cM5QiiRlKhy5cuTsD1CpYYjYLdFO3pXTwnluLTlnRR1GZ2ZyBc9RyxHoBvbb0oM9XrGja5iJjIHjTxEH95Bvbvut+/auzS6xJFyRwy77g3Fx3B9CPQ1vttUbquCq7ZqTG/7aEBvYggqw9x+NBJXr2oX7XNB/jIJE85IQQQPMvEST+KsfYVI6TiEcihkYMD5j9LdwfpQdNKxz2vXPqtaF9Sd/CLXIHc72sB60Ger1SxqXdsVHmb+fbt3P0rkPEWZSYo2bYFSx6am/uCQR6EVyLr0JJuZmxyURKWQoG2A3wLg+d71vUTvgcUiBW75HOQNYjGw8JAuN8j7UGx4ZWveUqA9wI1HyWPhYsCfxWx2FRxg00bWC9WWMmUDxTyqzBVJBYsRcEbAjYV3JwTK3WdpTgUbI2Rge9418J/G/at2oxhjNgqqq7WAVQALDtsBv/KgjeE8YgbJiUjJYrYsB4Y2ONtgBsctiRdjvU1qdQAhbuAMhYjf03rCJlZF7OLCx2YHy9qpw5W+3GVpJ54ozI8QggbpoBBIVyOxLO2Cm+23agt+kVY0LPZSTk5IVfEfW2xPYXrVxSUAKxJADqSQQBiCCSfVALkn0BqN0/I2hXvp0kJ+Zpx13JsN2aUsTtbvVa1vKajUp9ijMSwyNK8LsywzyoExCR5ALYSG0g8IYbg0Fx4bEZH6zi3cRAj5UP3voz/N9BYeVSwFcPBeLJqYY5o74SLkL9+9jf8AEGu+gjOM8OaXpmNwjxuJFLKWW4UixAI8mNVk8jsfA0+KtG8cmAdS4dJUtvJiQM8hkC6lSAQDaru0gHeojSp15RMQemhIhBFrk7NJ7EbD86CP0/KZGnnieS7TkXYdRrAbIPiuzHYbgm3pat3CeXHjm67srOxkLBEKL41hUWBJIsIt7nuasdKCntyfIW3lXwSPLDaMizvqEm8Zz8agxqCAAbE1hPydIQ5E63lsZyYmI8MpkBjAYYsCR3vc796udKCscA4AU+1mRCBNIyohKkrp7sQnhNrZyzPb0kAqNj/s+ISQNMWZ48dwdpTJkZDY3YlVhQ7jaEVeaUFJm5UkiXqIepKHEgABN36im5M0t2AVbEFgTtY7AVlwPlaQIWlOEjmF2UKFKmHVzajDwkix6oXZj53v3q6UoI7gHDzBp44SQ3TGAIBFwuwNiTva1/rXtSFKBSlKBSlKBSlKBSlKDFkvUfqeBozF1LRyH78dgT/mHyuPo4NSVKCB/vCeG4mj6if72FTcD96Ikn63UkVHaZdAdRLOzxPMFMmbPk0cDegNwq3DbW9L1bGjFu3/AH9feqsOV9OmonaG8E0o6xkjYi5JAa6XKOLgEgr96+xN6CVm47p4gbyogRBIbmwVCLhrbWW16zHGUsmKyMGKWKoxFnuAxPkoxNz5VGQSF9OYGkbVuy9OWaNFRSJC6k98bLuCqkkAetdOj1urKx9SCMMSRJabwiw+ZbISQTfbyHeg6xxCYrcQBW/ZkkAt4iN8QfugN+Nqw1DyyXQxqqtkpbMP4MRY4Y+K5LDH8awi1Opst4IluTnadziPLG0Hivt6Wr2TU6n/AHETeFiQJj84+RN4rEN6n5fQ0GxOFQxKXVVjCoASvhARLsB6Yg3NrVTeMa7Sx6h/tGmZnmWKRTGUUhXUo3i6iEtkpBsB8wq0Pqp2lWN1WNGAIZZA5dl8TRWKDEWPzb3CnYVF67VPpNY07RqYZuijTAs0iqAwijEQF93Y+L9657UHbJpdVHG6adwxYXiOoa7Q7C62UHqADcXPe9ye9cXJ3FJ5gBqrHUwGaOXFQLnqDA+qEqEIFtw171aTIuQUndhcAncgd9j37i9QGv4LpIXzKJBZTjJGWikuzG65KRnckkJ4iSTsaDv5YiwiKDskuoUe3WYj8gbfhUwxqA5T1F0kXxgieUlZAFkAkcupYehBFvpXfxniJjVQgDSucYlPYt5k+iKNyfw7kUHNxCbrSdBdlsDObH5DsI7js7H8hUwiAAAdh2t2tXHwrQCNLXLEkszG92Y/MTv/AC8hYeVd1ApSlApSlApSlApSlApSlApSlArFxsa8klAuTsALknyHmar8XPELPhjLuI8D05cnMvVIxTG5XGItkNrGghpuYp5GRUlhEjThcAHLxgSFWEoDDIEFD2Q/RtyM9JzFqJHCL01dmZWZldox0+tkVj6gPi6fbMWve57VKjmnS3a5KEDM5xSKSqrI4cXUFxjDKQ298Nq8bmnSqA18jiXvFG7+EJG7v4VNkxmUk/v0EzwfWGbTxSMAC6KxAvYFgCRvXWW/reofX8dihAV/kZFtgGLHN1jUBUF9yw7etcWg5e0U6iQRFgxYfFM17qSrBkkNwQwI7eVBY5J1X5mA9yBXLJxqBfmmiHvIg/1rjHJ+k/8ATw/igP610RcvadB4YIV9o4x+i0GuXmnSLsdTAP8A3E/61FcZ4xoNQoVpIpCDkhCGUow3Vlsp3uAdvSrHBo1QWVVX2AH6AVnInbf9f9DQQWk5tiMasI9TuBsNJq9tu3+HbbtsfKsv9pifl0urb3hx/wDu61v0SdOaaPxHI9ZSzqb53yCi1wqsoFv36lcP62oIgcalPbR6j8TpgP5zGh4lqfLRn+KaIfpepmvaCqcX1WqwDtpoU6bLIC8zMQAbSbLH5xvIu1/mrbxDR6zUKqMunSMsGLRyO8i47oyhowjHIDY7VL8UbwFb2LkILFQfGQDa/cgXaw9K6ljxHrYbX3Pb1oKdq+GzaJhqRLJq5JGSF1m6K7M11KMiDpKjHIjcED1sa5NCskmqWRPjSFHH2mQEaaOzKGXTRfMx3ALEgNv4m7CX5lQanV6bSG+AV9TMFJW/TZVhUsNwGdibeeNTOqQho7EgBiDa1iGRgB9PFiQB6UEHxDgDRD7TFM32iNTmZXtHLHa7RuBZY1/ZKjwm3feunlXWDUA6lxjIfB0mvlAo3WNhYYub5Hbe6gEgAmU1/BlleJmLfCcuqgkKzWsMh94DuL+dj5VD8wwfZpotYCFXJYdX6NE7BUkP1jdl38lLeVBZ17V7WER2/rv5/wA6zoFKUoFKUoFKUoFKUoFKUoFKUoNcsIYEEXBBB9iLH9agNFylHG6v1ZW6YVUDMllSNZVRQAB2Eri53O1+1WOlBUNN/Z7Agbd9zEQfhqfgyF0uVUFizMQzMSWy3rs0nJ0KR4LkFwmj7g2E5UsRfzXEAH0FWOlBDajl9HaNiWvGI1FjvaKRZBf13Rb/AP7XZwzQCFSqm4LySb+sjl2HtkxrtpQKUpQKWpSgh+KqqTRTWF94SxYDFZbY7eZ6ixgf56l/KubiGkEiMtlJIuuQuuS7qT7MAdvSovT6PVsq9aZI/hssiwKTdz2kWR91t3xt+dBMTalUUszBVAuSxAFvWo2XmJcisaySsCgbprdRmGKkuQFtsL77BgfOoPVQKkgSHTtrdQIwjvPKMEQ7qZWYWuSLlUQnYbVvTguum/x9UunXt0tEtjj6daUFv+VEoPddxjB4JdYINNGucnxJ1LiTEogHZWurMdr2Nq0Sf2gGa40Omm1fl1AOjpwbb3mksDb90HtW3R8o6SPUGQxh3SO7STv1iCxJuWkYlTsd+21dcnOWnMnSgy1En7OnUuo2+84tGg92oOPlVdRJrNZJquiGVYIVWHIhbK0u7Nux+Ku4sNqn+K6fKNu11tIpNyMkOQvbf8qpnLWvniE+qlgdotXM0w6WUssGIWMB0UnIWj7x3t59xVhj570GGR1US2GRDtg4+hRrMDsbi19qCU0XFo5WZUdWKWD4m+JYXAPocSDb61lxbQrNDJE4ukisjD91wVP61CcjaciAyOLSSOWkBxzXEKkSuV2LiNUufrVlcUEJyVrXk0cfV/xYy0E29/iQsUc3/exy/iqdqt8tWWfXxbgjUmb0GM0a2I/iVvxvViDj1oMqUvSgUpSgUpSgUpSgUpSgUpSgUpSgUpSgUpSgUpSgUpSgVDca4gygRxAGWTYFvkRd8pX/AHRt7kgetpdm/rzr5Xo+LHWa3UuuhXUAHpgTTqjKISFZMCpQrnd7E9zQXDhvEdPChj05fUvclzFaRmkPzM8nyBifUjyrew1k19otMp2Bb40tvPwgiNT9bv7VHa7mjUaaBpH4c4RBsI5tO1r2CgAEWG/lWTycTlGx0mkXe+Rk1MgHkfuID9N6D2PlOJtVK87NqDhEoExuot1e8YAjYb7XBtU9rT0oJCigBEYqFFh4VJG3YdqpA07PKI/tms1khdUm+zyRaaGJfECxwsfDfdQxP0FTaf2e6UG7nUy/SbUamRD7ozFWH0IIoN3IesibRadEfJo4kWRTcOsmILBlNmU3vsRTnVQ2n6WIZ55I4FBG+MjgSkHuLR5m/wBK6+JcvaSY3nhiYjYM4XMegD7MPz8qrfAeE6T+8NRLGFHRKaeEmVnvJ08pCA7HxfFCbD7p/ALZpVwnkXazBXAAN+2LXPn8q1IkVC8R4jHG8UryIqrkpJkRRiwG5v3sy2sD510Scx6dQCZ4QD2JkQA/mRQQnGOF5a8gSvCZ4EYPEVDZ6WYEjxA7FZluPMA3+veTq4e4TVKLXKEQzf8AK3gfb0ZPauTUcXi1Gt0qwPHK0RleZo3R+nGYigDWO2TuhH/DNWjG9BEabmqBnEbMYpTsI5lMbk+i32f+EmpVZgfp71p1OgjdSsih1PdXAZSPqDtXPwvhEUOQiLAG10zZlW3ayknHa2w2oEvMESytE5wYBSC1gGyV28O/kI2v5CtP+1umwz6lxfGwV8r45fLjlbE3va1t72rj4lylHNO8xYh3jEDWC/4Fnzi+uRfLfsVH4xaf2foVBMozU7MqeHHAIVIyyLXBN8rAi1sbqQskHMuneQxJKruBey7g7A7N8pNiDa97EHsa5JOd9MsjRsxXFpEZmUhQ0RQP9beMeK2OxuRXFwflho5LvJ8NZjJDGFjG4iWNWyA7YhjiLbn0AA3zcsqzTsZCFlSZR4RdBMEzOV9wCgIBt3PfvQS2n45C8piV7uL3FiO1srEixIyW4BNr7131V+FcrxaaZpw4K/FkAIF16zZyMWvYgeK1gNjuW2IsSTXHcb3t+Hfag3UrxTelB7SlKBSlKBSlKBSlKBSlKBSvCax6o/Lv9KDKqBHxlOFTaxdUzrDNK2qgkVHZPiW6kRKjZwwuAbAhtt6ss/HuoSNMnXN7FrhYVP1k8z9EvWnW8stqYnTVSlw6leml44luNtr5PY73ZrfQdqCry836riIkh0ugYRGw+0apumg3BDYrcuLgGwO4BBqR4Zy2dcvV4iy6gpI6RxqHTT2iYoX6V/E7ENfO4HYdqneV9QZdLCWUK4XCQAWCyISkgt6ZKdq08LY6fUzwEAJITqID65W66e4fx+0lBqb+zvh5FvsUC/VECEezKAR+Fcv/APL9Be/Tl+g+06uw9vi7Vb1O1eBqCoankDh8ai+jWTJ0U5F5GAY45EuzGwLAn2v5VLcP5P0cLCSLS6eOT9pIkDC/exAuKkOJw5xOve6kC5sL+W4rLh2sEsSSAgh1Dbdt+9vp5UFe45yZoyHn+yRNKCJC2CXJDBmN22FwDf8AGpSLlvSlsvs0GXmelFft62+tSGqhEkboRcMpUg9rMLH9a4uXdassCFCpC3jOBuoaIlGA87Ar50EbxLSRwarSMiIgkMmmbFQoOaF472Hk0Vhf9s+tWRe1QvNbWjibzGp0+Pu0qr+hNTdBi9UrWaPUrrZnhSe7OjhswunaNYEVwQSR1C1gCUJ8OxABFXelB820MGtswkXVmK6+FZJRLm0TDZ3kL4BwL7hb2IW21THLOj1Mc0nWzwdpXjAHyXnZiJLGzOwcEMNrJbY3LXGlB84HD9Wd3XUthP1FObBr4akHw9RlCgmLdCENxZBvfZq9DrUkhVPtBCiHJupJJlmT9oyu4QgFtg6sbL4cFANfQ6UHyziLzvnpi0rTvHJFgsvg6Z0TWUxZWz6tzliCSPmscasUXCJU1sbHrvEkkuDNI7gCTTxjxXa5XMSbdgbWq2LpwGyxF7WvYXt6X72rbQYpSsqUClKUClKUClKUClKxdrAmgyrXJNa97bC5vtaop+PF7jTp1iNi17Qqfq4Bv7IGPtWv+5jKb6lzKP8Adi6wj+C/xO3d9voKDKbmHPbTJ1j2yvjCPeQ7MfomRrGPgJl31Uhl9I1usA/guc/d7+1TSwKOwA8thbb0rJVA7UGqLTBQAuwFgAABYDyA7AewFbG7VlQ0EDwz4Ws1MRIxlC6mMDyOyT//ACVG95DTmvRs8QliBM2nPWhA+8yizR+zozrb6g+VYczr0jp9TveGRVe1/wDCmIST3sSjfwe9ToH8v+lBo4fr1miSRPldFdfZgD/rUJzbq9Tpon1OnVZemt5IXJVSg3Z0I7OBe9+4FZcvRrp5JtILgI3Wiv26MzElR/lclbeQKVYJUFvp5+1BVIucZ1AabQTYGxEmmaPUxlSPnAUh8T3HhJtWnhX9pGjMjwZyCQM7RpLHKjupOdlDKvbIoq/u1r0PD9Y7zQR6gaaCGQxx4RiTUFCFdRnIcFAD4iytsveu+LkLRreSdPtL2IaXVsZ2xve3xPAi3vsoAoJCPiMs4tFG0II+eZQDZlJBRQTdgbXDWFdnD9MIkCg5W7myrdmJLGyi25NfNRwHh/8A43WKgWFHSOB4ZpYk8ARJWHSceESMQSO9j717yhyrNNNOuq1OswskkATWTY9GS91YFy63tsDY286C3a7XDVayGGO7Jp3E2ocboHW4ii+r52YjyCi/erQK4uFcIi08SxwoERewF/PuSb3LH1O9d1ApSlApSlApSlApSlApSlApWoz7Xsadfe2J7X8v62oNtK0nUfun+vesJ+IKi5OcVuq3PbJmCqPxZgKDoJrCWdVBLEKALknYAepJ2Fa5dQewBue3f+fn+VRScEzYNqGaWxuqEWiWx8oxs3u2R32tvQZHjvVJXTRmU/tm6QgeuRF3/gB969HBGk/8w3V88B4YfbAbv/GT7CpGKdTdVscCAQPIkBre+LA+xrHU8SSMDNgt9wCd7AgE27kXK/8ANQb4Y8QABYDYAdgB2G3YfStlahMfQ/h/Xrf8q1f3gueFxliHxvvixIU2t6i1B1UrSNRvax/n+vasYNcrjJSCLlbg7XVirD3DAj8KDopXgNe0HNxHRLNE8Ti6yKUYeqsCG/karEGh4pKio8sOlVVCs8d55nxFi4LhUTLv2JH8quFeFqCkazl1dDJDrFl1DukipqZJpDIXglOLDH5VxcxvZFXZPPtVs4hxOKEXllSPzGbBb29L961cY6bQyLKyojKVJchV3B3uSO3fuO1UXhHFHESNpOFiQ/KdQZIRngcequZ60qnvfa/YE96Cf0HF8uIXVX6M8As7IyK0sLk+EMATdJO9rHpixNaeceXptRNA3RTVaZEfPTvKYlaUlcXIxKvZQwAO12vUXqdZq1nh1EiTyxxZ9dWjigjjRgAZo1zLsU3vle4J7V9Eja4B9aD57zDwvUT6cRSaf7Jok8UyQssszolsYo0jGKITYt/l2q1cr8I02niA0saxxuA/hvdiRsWJJJNvWplluKgNdC+kYyxAvExLTQqLkeZljUfe82UfN3AvQWClaNJq1kRXQhlYXVgQQRUVrOa0jaQGKVljOLOojK54hsAMw191W+NsnAv3sE5Sq5qOdUQNlBNdA7SraL4ap0yWY9SxBEqkYlr7+htpk/tDgRzHIrxsqkyAmFipWNpSpVJGY+BScgMfLIHagtF6BhUFpuY2eZIm08sYZZGJk6Yx6fT9HNwep5b+E3FcOh5xN5DJC9lkceAKRHHHK0OT3k3u6MfADsu4oLWTXtVqfnQbYQynJ0EZOAEiNMkTSL4rhQ0iHxBbhgRcbixobigypSlApSlBRuOctTTawTIsdgUKNdA4UIytvgXubm1nCkHf664eQlBjBiixUaW42A+GJPtOwH3slv8Ated7Cr5alqCjcJ5Umi1MEhWOyRqrtdG2VSMUHTDIbkfK+JHcXrbLy7IZ2YRxEmZZOuWPUMYnjfpYjfwYG29tgQLk1dMaWoPnh5Ol6ToY4xtEj4OvxnjfIzOGQpcj7jqQb29K3cO5S1C6qKV+mcOkSV6a4hImRo1+FmU87BgpuCADer7alqCj8S5UczTMIo5FkkZlV2C7vBp4xKdic0eFiP8Ai+tb+P8AKzzrAuKSFYGhcsbbO2nJaxve/SYW+tXG1LUHz7iXJUrSfCCCLqSGNFMaiPqGFhIoaM4m6SXC2bfY1Ice5ckl1CsqIfgqiyM+LxOsrOZFW3iNjfyq42pagoJ5Qlu3w4mtl1QX31eUquBIcbrZRte/cDtTg/A5YtRBHYRr8SedUyZBaaQ6ZQ2IBN5jcekXpV+tS1BjGNqzpSgVg9r/ANeu361nXlqD5pp+WnVmk1PCzrZ7ved5oHVlyOIWOV7IgFrLYWqxJxHXSWWPRLpwLDOeZCFsNrRQk5C3lko+oq02pag+c8XTizJPEcW6mccbQxwqvTfwhm6s+aMAW2APua+g6KHCNF3OKhbnucRa/wDKtoFe0CsWS9ZUoObR8NjiDCNcQzFyB2yNrkDsL2vt51wa3lmCR3d1Y5/MucgQtjjliDbPHa438+9jUxWLjY+1BBxcvacZjxMxVlkYyMZCHxyLNcMCQi+Y2WspeCad3zbfqXuvUPTkbAqThcgthddvKq2vKMspmbpRR3l1RB8QeVX1F0STb/DKxqQdx8lha9ZvyZN1InVYktLngtzHEDJGxVVZCG+Q+JOmQWJvY2oJnh+h0yygxtI0i7bvKz2dVOL5dgVRbX9Kzl5d0rEMexZibSEK+czSsp3sw6rk4/h22qEHI81iLoC0So0gL5lhA0O+1yLte58qy/2LeRpM4YEVop1SNATHHJJHpljYeAC94pTcdrr5k0E9Hyjp97BtyCvjeyWkWSyAmyAuoYgegHYACbArTo0IUA9wAD+A/St9ApSlApSlApSlApSlApSlApSlApSlApSlApSlApSlApSlApSlApSlApSlBhH51nSlApSlApSlApSlApS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30" name="AutoShape 6" descr="data:image/jpeg;base64,/9j/4AAQSkZJRgABAQAAAQABAAD/2wCEAAkGBhQSERMUExQWFRUWFhgVFBcVGBUYFhgVFhgYHRUXHBobHSYgGRkjHBcYHy8gIycqLS4sFh8xNTAqNSorLCoBCQoKBQUFDQUFDSkYEhgpKSkpKSkpKSkpKSkpKSkpKSkpKSkpKSkpKSkpKSkpKSkpKSkpKSkpKSkpKSkpKSkpKf/AABEIAMEBBQMBIgACEQEDEQH/xAAbAAEAAgMBAQAAAAAAAAAAAAAABQYCAwQBB//EAEMQAAIBAwIEBAMFBQUGBwEAAAECAwAREgQhBQYTMSJBUXEjMmEUQoGRsVJigqHwBxUzcsEWU3OS0fEkNFSDorLhF//EABQBAQAAAAAAAAAAAAAAAAAAAAD/xAAUEQEAAAAAAAAAAAAAAAAAAAAA/9oADAMBAAIRAxEAPwD7jSlKBSlKBSlKBSlKBSlKBSlKBSlKDF6hI9XNKboqJHl3kz6mGJsSlhict+9iFv51MzxBlIO4IIPsRY/yNVRNFJpiEh1aBEssMOpANwFHhEuQc+gNj286CQh4Pq989Yd1UDpwQpZgd28ed7+nlW3RyTQuqzusiuxCyBRGQfuoy3Nyd7FfyrVPzdHAD9rU6a333IaFv8si7X+jYt9K7+JPlHdTvdSpGJPcbjLa+9r/AFoO8NevaxSsqBSlKBXhNq9rBn2NB7mKNIBt/oaoD8Gnkl1LRIysJZ7SGS2cZjskIX7ozKtl5YH1rbxTgmqmlEmGJ6xKKZSyKtoAG2KlW8EhDKQRuDcNsF3i1SMoZWDKb2YG4NjY79u9eRatGAZWDBhdSNwR6gjuNxvVb5b4A+nkVscQySdUZE3dpSym17XxPkNr2qFHJ88cEaxgL8KD7QuQPUeMvmNyAbBh5rfFVyAF6D6EZB/1rEahcit/EACR52N7fofyr54/L2rz0/fJOl8QupZU6rmUFi17iNscUUhrfMbVM8qcFkilkd4RGWhiRz1A/UlUuZHsPluWvtQW6lBSgUpSgUpSgUpSgUpSgUpSgUpSgUpSgUpSgxeqpxXl7S63VAaqPKSKzw2L26YJsxOwvnl4foKttQvH9CzSad1i6vTkLECRoyLqRla4WTy2b3oN/GNIXiYIsbPbwdX5MiCt/W9iagv9l5YI0w1k2zQiVZSskbKrrkqhhdPQEfSu7UcRZZUEyYliF06qcspTHd8iFshXcAk2NNVIWLRzOTmwVYtOHyUEEqXcbodr5+BfQ0E/GazqF4VrJFbpzqVYgtGfEymNSAAz9urY7jz73O9TKmg9pSsJD/X18qDVrtasSM7myqLn+vfauPhXVZS8ndzkE8o0OwT1ytufrcVz2+0y3teGJrDfaWUXBv6om/0J9qmwooI3jmv+zxq9hYywxsWNgqySKjMT9A1/wqsvzpIZGx6GKEDEk5yB9VLCuBD28IiDHwm+W1qu00QYFWAIPcEAj8Qa5E4REJOqEAYKFXYeEAk+H0vke1BUtLz67F8o1UIjyFrORaBWXU+QN11ACD1XetWm5z1DllwiYxCd38LKWWFdM2ChZXwYtqLZlm+T5N6vS6VP2V3BB8I3DG5HsTSHRolsUVbXtioFr2v29h+QoPn03N88ZlJkgkCyLugbFUGnWRgq9QNfc5HIsBvgb2r6FAclB9d/O/09vasBw6KwHTSwYMBitgy/K1rdxYWPlat4Fu1B7SlKBSlKBSlKDwmsOsP++360lvvbvbb33tVGDTkJn9uAvbUMoAYNg1ultl088TcEjYX86C8icHyP5GhmFUnh+k1b9IytOhM0ayBCFQR/ZFZrbbDrXBYW8x51w6KTXY/F+0Y/C+0CNZMwTkZOiSoOPyg9LM2tYk5UH0VZQf6FZ1WeV45A+oMnW8bRMvXxvbooCBj4csg1woFqs1ApSlApSlApSlApXhrVLqgvzEL6XIHbv5+lBHcSgeSaJVZVADlyVJbFhiOm1/A4Pn6V16Th6x3xVVyN2sN2NvmY2ux2G5+tceh1iTTGSNsl6S4srAxsGd7W9T4e9S5NBxcT0AlUA9wwdDvcSLuhHsfz7U4Xq8owGK5r4ZQl8VcC5G+4HmL+RFeaTi8cryxo2TQsFkAB8LEEgfyrXKMNQv7MoYEBe8igEFmHqgI3v8goJOorisxkPQQlWYXdhsUj8yD5OflHpfLyF+jiGv6aXtdicUUd2Y9hb8yfoDXnDNFgCWOTscpG9W9PYDYe1B0aSAIiooChQFAAsAALAAeltq3VreYKQCQCTYX8z6e9cH9/w5iMTRFyCwXNb4r3IF7kfpY0EnSo7T8bikQyJJG0Yvd1dWXw/NuD5VyjmyEyRRo6yNLmUwKkWjIDEkm/cgbAnf8AGgm6VCabmyB87SxjpluoGdAyBGZWLDI2FwN/3hXuq5u00aB2nixYXSzBi/ixGIB8W/pQTVK5E4lGQSHUgDIkEEY777Ht4WF/3T6VqfjUQyJkSy3y8Q2xUM199rKQfZgfOgkKVEDmaG2XUj6eOfUDx4Wvj3y3OW3a24rRFzjp2k6YmiuVjZDmmLiRnRcDl4yGjYEDsdvOgnqVx8J4mmohSaMhkcXUjzH+m96UHZSlKDy1R/FdaIIXkwyxFwosCSTYC/3R238qka5OJ6ATRSRk2DqVuADa472Ox/GgrD83yL1VMGLRdXq/EzCrH0yCvgvIW6mwIU7G9d3DOPGWXBoiqu0wjYsGyMDlJCVABS9rjc962cM5QiiRlKhy5cuTsD1CpYYjYLdFO3pXTwnluLTlnRR1GZ2ZyBc9RyxHoBvbb0oM9XrGja5iJjIHjTxEH95Bvbvut+/auzS6xJFyRwy77g3Fx3B9CPQ1vttUbquCq7ZqTG/7aEBvYggqw9x+NBJXr2oX7XNB/jIJE85IQQQPMvEST+KsfYVI6TiEcihkYMD5j9LdwfpQdNKxz2vXPqtaF9Sd/CLXIHc72sB60Ger1SxqXdsVHmb+fbt3P0rkPEWZSYo2bYFSx6am/uCQR6EVyLr0JJuZmxyURKWQoG2A3wLg+d71vUTvgcUiBW75HOQNYjGw8JAuN8j7UGx4ZWveUqA9wI1HyWPhYsCfxWx2FRxg00bWC9WWMmUDxTyqzBVJBYsRcEbAjYV3JwTK3WdpTgUbI2Rge9418J/G/at2oxhjNgqqq7WAVQALDtsBv/KgjeE8YgbJiUjJYrYsB4Y2ONtgBsctiRdjvU1qdQAhbuAMhYjf03rCJlZF7OLCx2YHy9qpw5W+3GVpJ54ozI8QggbpoBBIVyOxLO2Cm+23agt+kVY0LPZSTk5IVfEfW2xPYXrVxSUAKxJADqSQQBiCCSfVALkn0BqN0/I2hXvp0kJ+Zpx13JsN2aUsTtbvVa1vKajUp9ijMSwyNK8LsywzyoExCR5ALYSG0g8IYbg0Fx4bEZH6zi3cRAj5UP3voz/N9BYeVSwFcPBeLJqYY5o74SLkL9+9jf8AEGu+gjOM8OaXpmNwjxuJFLKWW4UixAI8mNVk8jsfA0+KtG8cmAdS4dJUtvJiQM8hkC6lSAQDaru0gHeojSp15RMQemhIhBFrk7NJ7EbD86CP0/KZGnnieS7TkXYdRrAbIPiuzHYbgm3pat3CeXHjm67srOxkLBEKL41hUWBJIsIt7nuasdKCntyfIW3lXwSPLDaMizvqEm8Zz8agxqCAAbE1hPydIQ5E63lsZyYmI8MpkBjAYYsCR3vc796udKCscA4AU+1mRCBNIyohKkrp7sQnhNrZyzPb0kAqNj/s+ISQNMWZ48dwdpTJkZDY3YlVhQ7jaEVeaUFJm5UkiXqIepKHEgABN36im5M0t2AVbEFgTtY7AVlwPlaQIWlOEjmF2UKFKmHVzajDwkix6oXZj53v3q6UoI7gHDzBp44SQ3TGAIBFwuwNiTva1/rXtSFKBSlKBSlKBSlKBSlKDFkvUfqeBozF1LRyH78dgT/mHyuPo4NSVKCB/vCeG4mj6if72FTcD96Ikn63UkVHaZdAdRLOzxPMFMmbPk0cDegNwq3DbW9L1bGjFu3/AH9feqsOV9OmonaG8E0o6xkjYi5JAa6XKOLgEgr96+xN6CVm47p4gbyogRBIbmwVCLhrbWW16zHGUsmKyMGKWKoxFnuAxPkoxNz5VGQSF9OYGkbVuy9OWaNFRSJC6k98bLuCqkkAetdOj1urKx9SCMMSRJabwiw+ZbISQTfbyHeg6xxCYrcQBW/ZkkAt4iN8QfugN+Nqw1DyyXQxqqtkpbMP4MRY4Y+K5LDH8awi1Opst4IluTnadziPLG0Hivt6Wr2TU6n/AHETeFiQJj84+RN4rEN6n5fQ0GxOFQxKXVVjCoASvhARLsB6Yg3NrVTeMa7Sx6h/tGmZnmWKRTGUUhXUo3i6iEtkpBsB8wq0Pqp2lWN1WNGAIZZA5dl8TRWKDEWPzb3CnYVF67VPpNY07RqYZuijTAs0iqAwijEQF93Y+L9657UHbJpdVHG6adwxYXiOoa7Q7C62UHqADcXPe9ye9cXJ3FJ5gBqrHUwGaOXFQLnqDA+qEqEIFtw171aTIuQUndhcAncgd9j37i9QGv4LpIXzKJBZTjJGWikuzG65KRnckkJ4iSTsaDv5YiwiKDskuoUe3WYj8gbfhUwxqA5T1F0kXxgieUlZAFkAkcupYehBFvpXfxniJjVQgDSucYlPYt5k+iKNyfw7kUHNxCbrSdBdlsDObH5DsI7js7H8hUwiAAAdh2t2tXHwrQCNLXLEkszG92Y/MTv/AC8hYeVd1ApSlApSlApSlApSlApSlApSlArFxsa8klAuTsALknyHmar8XPELPhjLuI8D05cnMvVIxTG5XGItkNrGghpuYp5GRUlhEjThcAHLxgSFWEoDDIEFD2Q/RtyM9JzFqJHCL01dmZWZldox0+tkVj6gPi6fbMWve57VKjmnS3a5KEDM5xSKSqrI4cXUFxjDKQ298Nq8bmnSqA18jiXvFG7+EJG7v4VNkxmUk/v0EzwfWGbTxSMAC6KxAvYFgCRvXWW/reofX8dihAV/kZFtgGLHN1jUBUF9yw7etcWg5e0U6iQRFgxYfFM17qSrBkkNwQwI7eVBY5J1X5mA9yBXLJxqBfmmiHvIg/1rjHJ+k/8ATw/igP610RcvadB4YIV9o4x+i0GuXmnSLsdTAP8A3E/61FcZ4xoNQoVpIpCDkhCGUow3Vlsp3uAdvSrHBo1QWVVX2AH6AVnInbf9f9DQQWk5tiMasI9TuBsNJq9tu3+HbbtsfKsv9pifl0urb3hx/wDu61v0SdOaaPxHI9ZSzqb53yCi1wqsoFv36lcP62oIgcalPbR6j8TpgP5zGh4lqfLRn+KaIfpepmvaCqcX1WqwDtpoU6bLIC8zMQAbSbLH5xvIu1/mrbxDR6zUKqMunSMsGLRyO8i47oyhowjHIDY7VL8UbwFb2LkILFQfGQDa/cgXaw9K6ljxHrYbX3Pb1oKdq+GzaJhqRLJq5JGSF1m6K7M11KMiDpKjHIjcED1sa5NCskmqWRPjSFHH2mQEaaOzKGXTRfMx3ALEgNv4m7CX5lQanV6bSG+AV9TMFJW/TZVhUsNwGdibeeNTOqQho7EgBiDa1iGRgB9PFiQB6UEHxDgDRD7TFM32iNTmZXtHLHa7RuBZY1/ZKjwm3feunlXWDUA6lxjIfB0mvlAo3WNhYYub5Hbe6gEgAmU1/BlleJmLfCcuqgkKzWsMh94DuL+dj5VD8wwfZpotYCFXJYdX6NE7BUkP1jdl38lLeVBZ17V7WER2/rv5/wA6zoFKUoFKUoFKUoFKUoFKUoFKUoNcsIYEEXBBB9iLH9agNFylHG6v1ZW6YVUDMllSNZVRQAB2Eri53O1+1WOlBUNN/Z7Agbd9zEQfhqfgyF0uVUFizMQzMSWy3rs0nJ0KR4LkFwmj7g2E5UsRfzXEAH0FWOlBDajl9HaNiWvGI1FjvaKRZBf13Rb/AP7XZwzQCFSqm4LySb+sjl2HtkxrtpQKUpQKWpSgh+KqqTRTWF94SxYDFZbY7eZ6ixgf56l/KubiGkEiMtlJIuuQuuS7qT7MAdvSovT6PVsq9aZI/hssiwKTdz2kWR91t3xt+dBMTalUUszBVAuSxAFvWo2XmJcisaySsCgbprdRmGKkuQFtsL77BgfOoPVQKkgSHTtrdQIwjvPKMEQ7qZWYWuSLlUQnYbVvTguum/x9UunXt0tEtjj6daUFv+VEoPddxjB4JdYINNGucnxJ1LiTEogHZWurMdr2Nq0Sf2gGa40Omm1fl1AOjpwbb3mksDb90HtW3R8o6SPUGQxh3SO7STv1iCxJuWkYlTsd+21dcnOWnMnSgy1En7OnUuo2+84tGg92oOPlVdRJrNZJquiGVYIVWHIhbK0u7Nux+Ku4sNqn+K6fKNu11tIpNyMkOQvbf8qpnLWvniE+qlgdotXM0w6WUssGIWMB0UnIWj7x3t59xVhj570GGR1US2GRDtg4+hRrMDsbi19qCU0XFo5WZUdWKWD4m+JYXAPocSDb61lxbQrNDJE4ukisjD91wVP61CcjaciAyOLSSOWkBxzXEKkSuV2LiNUufrVlcUEJyVrXk0cfV/xYy0E29/iQsUc3/exy/iqdqt8tWWfXxbgjUmb0GM0a2I/iVvxvViDj1oMqUvSgUpSgUpSgUpSgUpSgUpSgUpSgUpSgUpSgUpSgUpSgVDca4gygRxAGWTYFvkRd8pX/AHRt7kgetpdm/rzr5Xo+LHWa3UuuhXUAHpgTTqjKISFZMCpQrnd7E9zQXDhvEdPChj05fUvclzFaRmkPzM8nyBifUjyrew1k19otMp2Bb40tvPwgiNT9bv7VHa7mjUaaBpH4c4RBsI5tO1r2CgAEWG/lWTycTlGx0mkXe+Rk1MgHkfuID9N6D2PlOJtVK87NqDhEoExuot1e8YAjYb7XBtU9rT0oJCigBEYqFFh4VJG3YdqpA07PKI/tms1khdUm+zyRaaGJfECxwsfDfdQxP0FTaf2e6UG7nUy/SbUamRD7ozFWH0IIoN3IesibRadEfJo4kWRTcOsmILBlNmU3vsRTnVQ2n6WIZ55I4FBG+MjgSkHuLR5m/wBK6+JcvaSY3nhiYjYM4XMegD7MPz8qrfAeE6T+8NRLGFHRKaeEmVnvJ08pCA7HxfFCbD7p/ALZpVwnkXazBXAAN+2LXPn8q1IkVC8R4jHG8UryIqrkpJkRRiwG5v3sy2sD510Scx6dQCZ4QD2JkQA/mRQQnGOF5a8gSvCZ4EYPEVDZ6WYEjxA7FZluPMA3+veTq4e4TVKLXKEQzf8AK3gfb0ZPauTUcXi1Gt0qwPHK0RleZo3R+nGYigDWO2TuhH/DNWjG9BEabmqBnEbMYpTsI5lMbk+i32f+EmpVZgfp71p1OgjdSsih1PdXAZSPqDtXPwvhEUOQiLAG10zZlW3ayknHa2w2oEvMESytE5wYBSC1gGyV28O/kI2v5CtP+1umwz6lxfGwV8r45fLjlbE3va1t72rj4lylHNO8xYh3jEDWC/4Fnzi+uRfLfsVH4xaf2foVBMozU7MqeHHAIVIyyLXBN8rAi1sbqQskHMuneQxJKruBey7g7A7N8pNiDa97EHsa5JOd9MsjRsxXFpEZmUhQ0RQP9beMeK2OxuRXFwflho5LvJ8NZjJDGFjG4iWNWyA7YhjiLbn0AA3zcsqzTsZCFlSZR4RdBMEzOV9wCgIBt3PfvQS2n45C8piV7uL3FiO1srEixIyW4BNr7131V+FcrxaaZpw4K/FkAIF16zZyMWvYgeK1gNjuW2IsSTXHcb3t+Hfag3UrxTelB7SlKBSlKBSlKBSlKBSlKBSvCax6o/Lv9KDKqBHxlOFTaxdUzrDNK2qgkVHZPiW6kRKjZwwuAbAhtt6ss/HuoSNMnXN7FrhYVP1k8z9EvWnW8stqYnTVSlw6leml44luNtr5PY73ZrfQdqCry836riIkh0ugYRGw+0apumg3BDYrcuLgGwO4BBqR4Zy2dcvV4iy6gpI6RxqHTT2iYoX6V/E7ENfO4HYdqneV9QZdLCWUK4XCQAWCyISkgt6ZKdq08LY6fUzwEAJITqID65W66e4fx+0lBqb+zvh5FvsUC/VECEezKAR+Fcv/APL9Be/Tl+g+06uw9vi7Vb1O1eBqCoankDh8ai+jWTJ0U5F5GAY45EuzGwLAn2v5VLcP5P0cLCSLS6eOT9pIkDC/exAuKkOJw5xOve6kC5sL+W4rLh2sEsSSAgh1Dbdt+9vp5UFe45yZoyHn+yRNKCJC2CXJDBmN22FwDf8AGpSLlvSlsvs0GXmelFft62+tSGqhEkboRcMpUg9rMLH9a4uXdassCFCpC3jOBuoaIlGA87Ar50EbxLSRwarSMiIgkMmmbFQoOaF472Hk0Vhf9s+tWRe1QvNbWjibzGp0+Pu0qr+hNTdBi9UrWaPUrrZnhSe7OjhswunaNYEVwQSR1C1gCUJ8OxABFXelB820MGtswkXVmK6+FZJRLm0TDZ3kL4BwL7hb2IW21THLOj1Mc0nWzwdpXjAHyXnZiJLGzOwcEMNrJbY3LXGlB84HD9Wd3XUthP1FObBr4akHw9RlCgmLdCENxZBvfZq9DrUkhVPtBCiHJupJJlmT9oyu4QgFtg6sbL4cFANfQ6UHyziLzvnpi0rTvHJFgsvg6Z0TWUxZWz6tzliCSPmscasUXCJU1sbHrvEkkuDNI7gCTTxjxXa5XMSbdgbWq2LpwGyxF7WvYXt6X72rbQYpSsqUClKUClKUClKUClKxdrAmgyrXJNa97bC5vtaop+PF7jTp1iNi17Qqfq4Bv7IGPtWv+5jKb6lzKP8Adi6wj+C/xO3d9voKDKbmHPbTJ1j2yvjCPeQ7MfomRrGPgJl31Uhl9I1usA/guc/d7+1TSwKOwA8thbb0rJVA7UGqLTBQAuwFgAABYDyA7AewFbG7VlQ0EDwz4Ws1MRIxlC6mMDyOyT//ACVG95DTmvRs8QliBM2nPWhA+8yizR+zozrb6g+VYczr0jp9TveGRVe1/wDCmIST3sSjfwe9ToH8v+lBo4fr1miSRPldFdfZgD/rUJzbq9Tpon1OnVZemt5IXJVSg3Z0I7OBe9+4FZcvRrp5JtILgI3Wiv26MzElR/lclbeQKVYJUFvp5+1BVIucZ1AabQTYGxEmmaPUxlSPnAUh8T3HhJtWnhX9pGjMjwZyCQM7RpLHKjupOdlDKvbIoq/u1r0PD9Y7zQR6gaaCGQxx4RiTUFCFdRnIcFAD4iytsveu+LkLRreSdPtL2IaXVsZ2xve3xPAi3vsoAoJCPiMs4tFG0II+eZQDZlJBRQTdgbXDWFdnD9MIkCg5W7myrdmJLGyi25NfNRwHh/8A43WKgWFHSOB4ZpYk8ARJWHSceESMQSO9j717yhyrNNNOuq1OswskkATWTY9GS91YFy63tsDY286C3a7XDVayGGO7Jp3E2ocboHW4ii+r52YjyCi/erQK4uFcIi08SxwoERewF/PuSb3LH1O9d1ApSlApSlApSlApSlApSlApWoz7Xsadfe2J7X8v62oNtK0nUfun+vesJ+IKi5OcVuq3PbJmCqPxZgKDoJrCWdVBLEKALknYAepJ2Fa5dQewBue3f+fn+VRScEzYNqGaWxuqEWiWx8oxs3u2R32tvQZHjvVJXTRmU/tm6QgeuRF3/gB969HBGk/8w3V88B4YfbAbv/GT7CpGKdTdVscCAQPIkBre+LA+xrHU8SSMDNgt9wCd7AgE27kXK/8ANQb4Y8QABYDYAdgB2G3YfStlahMfQ/h/Xrf8q1f3gueFxliHxvvixIU2t6i1B1UrSNRvax/n+vasYNcrjJSCLlbg7XVirD3DAj8KDopXgNe0HNxHRLNE8Ti6yKUYeqsCG/karEGh4pKio8sOlVVCs8d55nxFi4LhUTLv2JH8quFeFqCkazl1dDJDrFl1DukipqZJpDIXglOLDH5VxcxvZFXZPPtVs4hxOKEXllSPzGbBb29L961cY6bQyLKyojKVJchV3B3uSO3fuO1UXhHFHESNpOFiQ/KdQZIRngcequZ60qnvfa/YE96Cf0HF8uIXVX6M8As7IyK0sLk+EMATdJO9rHpixNaeceXptRNA3RTVaZEfPTvKYlaUlcXIxKvZQwAO12vUXqdZq1nh1EiTyxxZ9dWjigjjRgAZo1zLsU3vle4J7V9Eja4B9aD57zDwvUT6cRSaf7Jok8UyQssszolsYo0jGKITYt/l2q1cr8I02niA0saxxuA/hvdiRsWJJJNvWplluKgNdC+kYyxAvExLTQqLkeZljUfe82UfN3AvQWClaNJq1kRXQhlYXVgQQRUVrOa0jaQGKVljOLOojK54hsAMw191W+NsnAv3sE5Sq5qOdUQNlBNdA7SraL4ap0yWY9SxBEqkYlr7+htpk/tDgRzHIrxsqkyAmFipWNpSpVJGY+BScgMfLIHagtF6BhUFpuY2eZIm08sYZZGJk6Yx6fT9HNwep5b+E3FcOh5xN5DJC9lkceAKRHHHK0OT3k3u6MfADsu4oLWTXtVqfnQbYQynJ0EZOAEiNMkTSL4rhQ0iHxBbhgRcbixobigypSlApSlBRuOctTTawTIsdgUKNdA4UIytvgXubm1nCkHf664eQlBjBiixUaW42A+GJPtOwH3slv8Ated7Cr5alqCjcJ5Umi1MEhWOyRqrtdG2VSMUHTDIbkfK+JHcXrbLy7IZ2YRxEmZZOuWPUMYnjfpYjfwYG29tgQLk1dMaWoPnh5Ol6ToY4xtEj4OvxnjfIzOGQpcj7jqQb29K3cO5S1C6qKV+mcOkSV6a4hImRo1+FmU87BgpuCADer7alqCj8S5UczTMIo5FkkZlV2C7vBp4xKdic0eFiP8Ai+tb+P8AKzzrAuKSFYGhcsbbO2nJaxve/SYW+tXG1LUHz7iXJUrSfCCCLqSGNFMaiPqGFhIoaM4m6SXC2bfY1Ice5ckl1CsqIfgqiyM+LxOsrOZFW3iNjfyq42pagoJ5Qlu3w4mtl1QX31eUquBIcbrZRte/cDtTg/A5YtRBHYRr8SedUyZBaaQ6ZQ2IBN5jcekXpV+tS1BjGNqzpSgVg9r/ANeu361nXlqD5pp+WnVmk1PCzrZ7ved5oHVlyOIWOV7IgFrLYWqxJxHXSWWPRLpwLDOeZCFsNrRQk5C3lko+oq02pag+c8XTizJPEcW6mccbQxwqvTfwhm6s+aMAW2APua+g6KHCNF3OKhbnucRa/wDKtoFe0CsWS9ZUoObR8NjiDCNcQzFyB2yNrkDsL2vt51wa3lmCR3d1Y5/MucgQtjjliDbPHa438+9jUxWLjY+1BBxcvacZjxMxVlkYyMZCHxyLNcMCQi+Y2WspeCad3zbfqXuvUPTkbAqThcgthddvKq2vKMspmbpRR3l1RB8QeVX1F0STb/DKxqQdx8lha9ZvyZN1InVYktLngtzHEDJGxVVZCG+Q+JOmQWJvY2oJnh+h0yygxtI0i7bvKz2dVOL5dgVRbX9Kzl5d0rEMexZibSEK+czSsp3sw6rk4/h22qEHI81iLoC0So0gL5lhA0O+1yLte58qy/2LeRpM4YEVop1SNATHHJJHpljYeAC94pTcdrr5k0E9Hyjp97BtyCvjeyWkWSyAmyAuoYgegHYACbArTo0IUA9wAD+A/St9ApSlApSlApSlApSlApSlApSlApSlApSlApSlApSlApSlApSlApSlApSlBhH51nSlApSlApSlApSlApS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31" name="Picture 7"/>
          <p:cNvPicPr>
            <a:picLocks noChangeAspect="1" noChangeArrowheads="1"/>
          </p:cNvPicPr>
          <p:nvPr/>
        </p:nvPicPr>
        <p:blipFill>
          <a:blip r:embed="rId2" cstate="print"/>
          <a:srcRect/>
          <a:stretch>
            <a:fillRect/>
          </a:stretch>
        </p:blipFill>
        <p:spPr bwMode="auto">
          <a:xfrm>
            <a:off x="5562600" y="1524000"/>
            <a:ext cx="2924175" cy="45191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Creating an Ergonomic Worksite</a:t>
            </a:r>
          </a:p>
        </p:txBody>
      </p:sp>
      <p:sp>
        <p:nvSpPr>
          <p:cNvPr id="33795" name="Rectangle 3"/>
          <p:cNvSpPr>
            <a:spLocks noGrp="1" noChangeArrowheads="1"/>
          </p:cNvSpPr>
          <p:nvPr>
            <p:ph idx="1"/>
          </p:nvPr>
        </p:nvSpPr>
        <p:spPr/>
        <p:txBody>
          <a:bodyPr/>
          <a:lstStyle/>
          <a:p>
            <a:r>
              <a:rPr lang="en-US" dirty="0"/>
              <a:t>Use personal protective equipment</a:t>
            </a:r>
          </a:p>
          <a:p>
            <a:pPr lvl="1"/>
            <a:r>
              <a:rPr lang="en-US" dirty="0"/>
              <a:t>Kneeling pads or knee pads</a:t>
            </a:r>
          </a:p>
          <a:p>
            <a:pPr lvl="1"/>
            <a:r>
              <a:rPr lang="en-US" dirty="0"/>
              <a:t>Anti-vibration or rubber coated gloves</a:t>
            </a:r>
          </a:p>
          <a:p>
            <a:pPr lvl="1"/>
            <a:r>
              <a:rPr lang="en-US" dirty="0"/>
              <a:t>Sturdy work shoes w/non slip soles</a:t>
            </a:r>
          </a:p>
          <a:p>
            <a:pPr lvl="1"/>
            <a:r>
              <a:rPr lang="en-US" dirty="0"/>
              <a:t>Make sure gloves fit properly</a:t>
            </a:r>
          </a:p>
          <a:p>
            <a:pPr lvl="1"/>
            <a:endParaRPr lang="en-US" dirty="0"/>
          </a:p>
        </p:txBody>
      </p:sp>
      <p:pic>
        <p:nvPicPr>
          <p:cNvPr id="33796" name="Picture 4"/>
          <p:cNvPicPr>
            <a:picLocks noChangeAspect="1" noChangeArrowheads="1"/>
          </p:cNvPicPr>
          <p:nvPr/>
        </p:nvPicPr>
        <p:blipFill>
          <a:blip r:embed="rId3" cstate="print"/>
          <a:srcRect/>
          <a:stretch>
            <a:fillRect/>
          </a:stretch>
        </p:blipFill>
        <p:spPr bwMode="auto">
          <a:xfrm>
            <a:off x="6400800" y="4114800"/>
            <a:ext cx="2373313" cy="2362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7" name="Rectangle 1036">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4600" spc="-100"/>
              <a:t>Creating an Ergonomic Worksite</a:t>
            </a:r>
          </a:p>
        </p:txBody>
      </p:sp>
      <p:pic>
        <p:nvPicPr>
          <p:cNvPr id="1026" name="Picture 2" descr="1-1.jpg"/>
          <p:cNvPicPr>
            <a:picLocks noChangeAspect="1" noChangeArrowheads="1"/>
          </p:cNvPicPr>
          <p:nvPr/>
        </p:nvPicPr>
        <p:blipFill rotWithShape="1">
          <a:blip r:embed="rId2" cstate="print"/>
          <a:srcRect t="11067" r="-1" b="7415"/>
          <a:stretch/>
        </p:blipFill>
        <p:spPr bwMode="auto">
          <a:xfrm>
            <a:off x="802386" y="470168"/>
            <a:ext cx="3927145" cy="3557016"/>
          </a:xfrm>
          <a:prstGeom prst="rect">
            <a:avLst/>
          </a:prstGeom>
          <a:noFill/>
        </p:spPr>
      </p:pic>
      <p:pic>
        <p:nvPicPr>
          <p:cNvPr id="1028" name="Picture 4" descr="http://www.ergodyne.com/productImages/9000_s_1.jpg"/>
          <p:cNvPicPr>
            <a:picLocks noChangeAspect="1" noChangeArrowheads="1"/>
          </p:cNvPicPr>
          <p:nvPr/>
        </p:nvPicPr>
        <p:blipFill rotWithShape="1">
          <a:blip r:embed="rId3" cstate="print"/>
          <a:srcRect l="3983" r="10999" b="1"/>
          <a:stretch/>
        </p:blipFill>
        <p:spPr bwMode="auto">
          <a:xfrm>
            <a:off x="4850181" y="470174"/>
            <a:ext cx="3927145" cy="35567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4ECB-46B3-E48B-4E81-1981C84EDE04}"/>
              </a:ext>
            </a:extLst>
          </p:cNvPr>
          <p:cNvSpPr>
            <a:spLocks noGrp="1"/>
          </p:cNvSpPr>
          <p:nvPr>
            <p:ph type="title"/>
          </p:nvPr>
        </p:nvSpPr>
        <p:spPr>
          <a:xfrm>
            <a:off x="189689" y="1123837"/>
            <a:ext cx="2210611" cy="4601183"/>
          </a:xfrm>
        </p:spPr>
        <p:txBody>
          <a:bodyPr>
            <a:normAutofit/>
          </a:bodyPr>
          <a:lstStyle/>
          <a:p>
            <a:r>
              <a:rPr lang="en-US" dirty="0"/>
              <a:t>Lessons Learned</a:t>
            </a:r>
          </a:p>
        </p:txBody>
      </p:sp>
      <p:graphicFrame>
        <p:nvGraphicFramePr>
          <p:cNvPr id="5" name="Content Placeholder 2">
            <a:extLst>
              <a:ext uri="{FF2B5EF4-FFF2-40B4-BE49-F238E27FC236}">
                <a16:creationId xmlns:a16="http://schemas.microsoft.com/office/drawing/2014/main" id="{CCACD487-64D6-BD2A-B68A-AC888D2A61C1}"/>
              </a:ext>
            </a:extLst>
          </p:cNvPr>
          <p:cNvGraphicFramePr>
            <a:graphicFrameLocks noGrp="1"/>
          </p:cNvGraphicFramePr>
          <p:nvPr>
            <p:ph idx="1"/>
            <p:extLst>
              <p:ext uri="{D42A27DB-BD31-4B8C-83A1-F6EECF244321}">
                <p14:modId xmlns:p14="http://schemas.microsoft.com/office/powerpoint/2010/main" val="1582670690"/>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66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C849-149B-C718-DD35-83B5CB96ADF3}"/>
              </a:ext>
            </a:extLst>
          </p:cNvPr>
          <p:cNvSpPr>
            <a:spLocks noGrp="1"/>
          </p:cNvSpPr>
          <p:nvPr>
            <p:ph type="title"/>
          </p:nvPr>
        </p:nvSpPr>
        <p:spPr>
          <a:xfrm>
            <a:off x="189689" y="1123837"/>
            <a:ext cx="2210611" cy="4601183"/>
          </a:xfrm>
        </p:spPr>
        <p:txBody>
          <a:bodyPr>
            <a:normAutofit/>
          </a:bodyPr>
          <a:lstStyle/>
          <a:p>
            <a:r>
              <a:rPr lang="en-US" dirty="0"/>
              <a:t>Long Term Benefits</a:t>
            </a:r>
          </a:p>
        </p:txBody>
      </p:sp>
      <p:graphicFrame>
        <p:nvGraphicFramePr>
          <p:cNvPr id="5" name="Content Placeholder 2">
            <a:extLst>
              <a:ext uri="{FF2B5EF4-FFF2-40B4-BE49-F238E27FC236}">
                <a16:creationId xmlns:a16="http://schemas.microsoft.com/office/drawing/2014/main" id="{9BFD909B-605F-E8BB-F247-71500DB1C722}"/>
              </a:ext>
            </a:extLst>
          </p:cNvPr>
          <p:cNvGraphicFramePr>
            <a:graphicFrameLocks noGrp="1"/>
          </p:cNvGraphicFramePr>
          <p:nvPr>
            <p:ph idx="1"/>
            <p:extLst>
              <p:ext uri="{D42A27DB-BD31-4B8C-83A1-F6EECF244321}">
                <p14:modId xmlns:p14="http://schemas.microsoft.com/office/powerpoint/2010/main" val="2213346591"/>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703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6470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D8DAB49-C9FE-D011-0DBB-64EF9B072263}"/>
              </a:ext>
            </a:extLst>
          </p:cNvPr>
          <p:cNvSpPr>
            <a:spLocks noGrp="1"/>
          </p:cNvSpPr>
          <p:nvPr>
            <p:ph type="title"/>
          </p:nvPr>
        </p:nvSpPr>
        <p:spPr>
          <a:xfrm>
            <a:off x="802386" y="1298448"/>
            <a:ext cx="4551052" cy="3255264"/>
          </a:xfrm>
        </p:spPr>
        <p:txBody>
          <a:bodyPr vert="horz" lIns="91440" tIns="45720" rIns="91440" bIns="45720" rtlCol="0" anchor="b">
            <a:normAutofit/>
          </a:bodyPr>
          <a:lstStyle/>
          <a:p>
            <a:r>
              <a:rPr lang="en-US" sz="5900" spc="-100" dirty="0"/>
              <a:t>Questions</a:t>
            </a:r>
          </a:p>
        </p:txBody>
      </p:sp>
      <p:pic>
        <p:nvPicPr>
          <p:cNvPr id="7" name="Graphic 6" descr="Questions">
            <a:extLst>
              <a:ext uri="{FF2B5EF4-FFF2-40B4-BE49-F238E27FC236}">
                <a16:creationId xmlns:a16="http://schemas.microsoft.com/office/drawing/2014/main" id="{2400D01D-6DC6-489E-596B-F55C02A78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8180" y="2128080"/>
            <a:ext cx="2593687" cy="2593687"/>
          </a:xfrm>
          <a:prstGeom prst="rect">
            <a:avLst/>
          </a:prstGeom>
        </p:spPr>
      </p:pic>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882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098" name="Rectangle 2"/>
          <p:cNvSpPr>
            <a:spLocks noGrp="1" noChangeArrowheads="1"/>
          </p:cNvSpPr>
          <p:nvPr>
            <p:ph type="title"/>
          </p:nvPr>
        </p:nvSpPr>
        <p:spPr>
          <a:xfrm>
            <a:off x="1154337" y="864108"/>
            <a:ext cx="2305435" cy="5120639"/>
          </a:xfrm>
        </p:spPr>
        <p:txBody>
          <a:bodyPr>
            <a:normAutofit/>
          </a:bodyPr>
          <a:lstStyle/>
          <a:p>
            <a:pPr algn="r"/>
            <a:r>
              <a:rPr lang="en-US">
                <a:solidFill>
                  <a:schemeClr val="tx1">
                    <a:lumMod val="85000"/>
                    <a:lumOff val="15000"/>
                  </a:schemeClr>
                </a:solidFill>
              </a:rPr>
              <a:t>Sprains</a:t>
            </a:r>
          </a:p>
        </p:txBody>
      </p:sp>
      <p:sp>
        <p:nvSpPr>
          <p:cNvPr id="4106" name="Rectangle 4105">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8" name="Straight Connector 4107">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99" name="Rectangle 3"/>
          <p:cNvSpPr>
            <a:spLocks noGrp="1" noChangeArrowheads="1"/>
          </p:cNvSpPr>
          <p:nvPr>
            <p:ph idx="1"/>
          </p:nvPr>
        </p:nvSpPr>
        <p:spPr>
          <a:xfrm>
            <a:off x="3966921" y="864108"/>
            <a:ext cx="4433008" cy="5120640"/>
          </a:xfrm>
        </p:spPr>
        <p:txBody>
          <a:bodyPr>
            <a:normAutofit/>
          </a:bodyPr>
          <a:lstStyle/>
          <a:p>
            <a:r>
              <a:rPr lang="en-US" sz="2000" dirty="0"/>
              <a:t>An injury which occurs to </a:t>
            </a:r>
            <a:r>
              <a:rPr lang="en-US" sz="2000" dirty="0">
                <a:solidFill>
                  <a:srgbClr val="FF0000"/>
                </a:solidFill>
              </a:rPr>
              <a:t>ligaments</a:t>
            </a:r>
            <a:r>
              <a:rPr lang="en-US" sz="2000" dirty="0"/>
              <a:t> caused by sudden overstretching.</a:t>
            </a:r>
          </a:p>
          <a:p>
            <a:r>
              <a:rPr lang="en-US" sz="2000" dirty="0"/>
              <a:t>Results in localized pain, swelling, and loss of function in a joint, usually hours after the initial injury.</a:t>
            </a:r>
          </a:p>
          <a:p>
            <a:r>
              <a:rPr lang="en-US" sz="2000" dirty="0"/>
              <a:t>Common in the knee, finger, wrist, and ankle.</a:t>
            </a:r>
          </a:p>
          <a:p>
            <a:r>
              <a:rPr lang="en-US" sz="2000" dirty="0"/>
              <a:t>Treatment includes rest, ice, compression, and elevation (RICE).</a:t>
            </a:r>
          </a:p>
        </p:txBody>
      </p:sp>
      <p:sp>
        <p:nvSpPr>
          <p:cNvPr id="4110" name="Rectangle 4109">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7CB4-55BA-487B-0D92-E7D7F4C9FA99}"/>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C3B305FF-9D1A-8EAE-3E88-E9172A93E34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6BCE71-027D-DCD6-CB12-3AE83EECBBE6}"/>
              </a:ext>
            </a:extLst>
          </p:cNvPr>
          <p:cNvPicPr>
            <a:picLocks noChangeAspect="1"/>
          </p:cNvPicPr>
          <p:nvPr/>
        </p:nvPicPr>
        <p:blipFill>
          <a:blip r:embed="rId2"/>
          <a:stretch>
            <a:fillRect/>
          </a:stretch>
        </p:blipFill>
        <p:spPr>
          <a:xfrm>
            <a:off x="3200400" y="843788"/>
            <a:ext cx="5029200" cy="5029200"/>
          </a:xfrm>
          <a:prstGeom prst="rect">
            <a:avLst/>
          </a:prstGeom>
        </p:spPr>
      </p:pic>
    </p:spTree>
    <p:extLst>
      <p:ext uri="{BB962C8B-B14F-4D97-AF65-F5344CB8AC3E}">
        <p14:creationId xmlns:p14="http://schemas.microsoft.com/office/powerpoint/2010/main" val="2941248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B784-21FB-8BA8-B53B-832F10575F60}"/>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80B0931-549E-1FD5-33A6-512C3AA4DA1F}"/>
              </a:ext>
            </a:extLst>
          </p:cNvPr>
          <p:cNvSpPr>
            <a:spLocks noGrp="1"/>
          </p:cNvSpPr>
          <p:nvPr>
            <p:ph idx="1"/>
          </p:nvPr>
        </p:nvSpPr>
        <p:spPr/>
        <p:txBody>
          <a:bodyPr>
            <a:normAutofit/>
          </a:bodyPr>
          <a:lstStyle/>
          <a:p>
            <a:r>
              <a:rPr lang="en-US" sz="2800" dirty="0"/>
              <a:t>Tracey </a:t>
            </a:r>
            <a:r>
              <a:rPr lang="en-US" sz="2800" dirty="0" err="1"/>
              <a:t>McLeon</a:t>
            </a:r>
            <a:endParaRPr lang="en-US" sz="2800" dirty="0"/>
          </a:p>
          <a:p>
            <a:r>
              <a:rPr lang="en-US" sz="2800" dirty="0">
                <a:hlinkClick r:id="rId2"/>
              </a:rPr>
              <a:t>tmclenon@BuildwithCAM.com</a:t>
            </a:r>
            <a:endParaRPr lang="en-US" sz="2800" dirty="0"/>
          </a:p>
          <a:p>
            <a:r>
              <a:rPr lang="en-US" sz="2800" dirty="0"/>
              <a:t>248-972-1113</a:t>
            </a:r>
          </a:p>
        </p:txBody>
      </p:sp>
    </p:spTree>
    <p:extLst>
      <p:ext uri="{BB962C8B-B14F-4D97-AF65-F5344CB8AC3E}">
        <p14:creationId xmlns:p14="http://schemas.microsoft.com/office/powerpoint/2010/main" val="163474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Strains</a:t>
            </a:r>
          </a:p>
        </p:txBody>
      </p:sp>
      <p:sp>
        <p:nvSpPr>
          <p:cNvPr id="5123" name="Rectangle 3"/>
          <p:cNvSpPr>
            <a:spLocks noGrp="1" noChangeArrowheads="1"/>
          </p:cNvSpPr>
          <p:nvPr>
            <p:ph idx="1"/>
          </p:nvPr>
        </p:nvSpPr>
        <p:spPr/>
        <p:txBody>
          <a:bodyPr/>
          <a:lstStyle/>
          <a:p>
            <a:r>
              <a:rPr lang="en-US" dirty="0"/>
              <a:t>An injury to the muscle in which the </a:t>
            </a:r>
            <a:r>
              <a:rPr lang="en-US" dirty="0">
                <a:solidFill>
                  <a:srgbClr val="FF0000"/>
                </a:solidFill>
              </a:rPr>
              <a:t>muscle</a:t>
            </a:r>
            <a:r>
              <a:rPr lang="en-US" dirty="0"/>
              <a:t> fibers tear as a result of overstretching.</a:t>
            </a:r>
          </a:p>
          <a:p>
            <a:r>
              <a:rPr lang="en-US" dirty="0"/>
              <a:t>Results in stiffness, bruising, inflammation, and localized pain.</a:t>
            </a:r>
          </a:p>
          <a:p>
            <a:r>
              <a:rPr lang="en-US" dirty="0"/>
              <a:t>Common in the low back or shoulder.</a:t>
            </a:r>
          </a:p>
          <a:p>
            <a:r>
              <a:rPr lang="en-US" dirty="0"/>
              <a:t>Treatment includes rest, ice, compression, and elevation (RICE).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6" name="Rectangle 2"/>
          <p:cNvSpPr>
            <a:spLocks noGrp="1" noChangeArrowheads="1"/>
          </p:cNvSpPr>
          <p:nvPr>
            <p:ph type="title"/>
          </p:nvPr>
        </p:nvSpPr>
        <p:spPr>
          <a:xfrm>
            <a:off x="4088731" y="1123837"/>
            <a:ext cx="4838333" cy="1255469"/>
          </a:xfrm>
        </p:spPr>
        <p:txBody>
          <a:bodyPr>
            <a:normAutofit/>
          </a:bodyPr>
          <a:lstStyle/>
          <a:p>
            <a:r>
              <a:rPr lang="en-US" dirty="0"/>
              <a:t>Repetitive Strain Injury</a:t>
            </a:r>
          </a:p>
        </p:txBody>
      </p:sp>
      <p:sp>
        <p:nvSpPr>
          <p:cNvPr id="6156" name="Rectangle 615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http://www.coen1.org/repetitive-strain-injuries.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5578" y="2204705"/>
            <a:ext cx="2833714" cy="2439146"/>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idx="1"/>
          </p:nvPr>
        </p:nvSpPr>
        <p:spPr>
          <a:xfrm>
            <a:off x="4088733" y="2510395"/>
            <a:ext cx="4838331" cy="3274586"/>
          </a:xfrm>
        </p:spPr>
        <p:txBody>
          <a:bodyPr anchor="t">
            <a:normAutofit/>
          </a:bodyPr>
          <a:lstStyle/>
          <a:p>
            <a:r>
              <a:rPr lang="en-US">
                <a:solidFill>
                  <a:srgbClr val="FFFFFF"/>
                </a:solidFill>
              </a:rPr>
              <a:t>Any of a loose group of conditions resulting from overuse of a tool, eg. computer, guitar, knife, etc. or other activity that requires repeated movements. </a:t>
            </a:r>
          </a:p>
          <a:p>
            <a:r>
              <a:rPr lang="en-US">
                <a:solidFill>
                  <a:srgbClr val="FFFFFF"/>
                </a:solidFill>
              </a:rPr>
              <a:t>It is a syndrome that affects muscles, tendons and nerves in the hands, arms and upper back.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set silhouette of scaffolding in construction site">
            <a:extLst>
              <a:ext uri="{FF2B5EF4-FFF2-40B4-BE49-F238E27FC236}">
                <a16:creationId xmlns:a16="http://schemas.microsoft.com/office/drawing/2014/main" id="{301E314C-A8DB-FE37-658C-85F5E629A0D3}"/>
              </a:ext>
            </a:extLst>
          </p:cNvPr>
          <p:cNvPicPr>
            <a:picLocks noChangeAspect="1"/>
          </p:cNvPicPr>
          <p:nvPr/>
        </p:nvPicPr>
        <p:blipFill rotWithShape="1">
          <a:blip r:embed="rId2"/>
          <a:srcRect l="1" r="11020" b="-2"/>
          <a:stretch/>
        </p:blipFill>
        <p:spPr>
          <a:xfrm>
            <a:off x="20" y="1"/>
            <a:ext cx="9141694" cy="6858000"/>
          </a:xfrm>
          <a:prstGeom prst="rect">
            <a:avLst/>
          </a:prstGeom>
        </p:spPr>
      </p:pic>
      <p:sp>
        <p:nvSpPr>
          <p:cNvPr id="20" name="Rectangle 1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4111F7-84B6-819D-C789-E1FAB411B8C8}"/>
              </a:ext>
            </a:extLst>
          </p:cNvPr>
          <p:cNvSpPr>
            <a:spLocks noGrp="1"/>
          </p:cNvSpPr>
          <p:nvPr>
            <p:ph type="title"/>
          </p:nvPr>
        </p:nvSpPr>
        <p:spPr>
          <a:xfrm>
            <a:off x="189689" y="1123837"/>
            <a:ext cx="2210611" cy="4601183"/>
          </a:xfrm>
        </p:spPr>
        <p:txBody>
          <a:bodyPr>
            <a:normAutofit/>
          </a:bodyPr>
          <a:lstStyle/>
          <a:p>
            <a:r>
              <a:rPr lang="en-US"/>
              <a:t>By the Numbers</a:t>
            </a:r>
            <a:endParaRPr lang="en-US" dirty="0"/>
          </a:p>
        </p:txBody>
      </p:sp>
      <p:sp>
        <p:nvSpPr>
          <p:cNvPr id="22" name="Rectangle 2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2">
            <a:extLst>
              <a:ext uri="{FF2B5EF4-FFF2-40B4-BE49-F238E27FC236}">
                <a16:creationId xmlns:a16="http://schemas.microsoft.com/office/drawing/2014/main" id="{9596774B-651E-FF9E-A813-D3874C15BD91}"/>
              </a:ext>
            </a:extLst>
          </p:cNvPr>
          <p:cNvSpPr>
            <a:spLocks noGrp="1"/>
          </p:cNvSpPr>
          <p:nvPr>
            <p:ph idx="1"/>
          </p:nvPr>
        </p:nvSpPr>
        <p:spPr>
          <a:xfrm>
            <a:off x="2901951" y="864108"/>
            <a:ext cx="5486400" cy="5120640"/>
          </a:xfrm>
        </p:spPr>
        <p:txBody>
          <a:bodyPr>
            <a:normAutofit/>
          </a:bodyPr>
          <a:lstStyle/>
          <a:p>
            <a:pPr marL="0" indent="0">
              <a:buNone/>
            </a:pPr>
            <a:r>
              <a:rPr lang="en-US" sz="2400" dirty="0"/>
              <a:t>Construction industry employers reported a total of 74,520 non-fatal work-related injures requiring </a:t>
            </a:r>
            <a:r>
              <a:rPr lang="en-US" sz="2400" u="sng" dirty="0"/>
              <a:t>days away </a:t>
            </a:r>
            <a:r>
              <a:rPr lang="en-US" sz="2400" dirty="0"/>
              <a:t>in 2020 (BLS).</a:t>
            </a:r>
          </a:p>
          <a:p>
            <a:r>
              <a:rPr lang="en-US" sz="2400" dirty="0"/>
              <a:t>Contact with object, equipment: 22,470 </a:t>
            </a:r>
          </a:p>
          <a:p>
            <a:r>
              <a:rPr lang="en-US" sz="2400" dirty="0"/>
              <a:t>Falls, slips, trips: 21,510</a:t>
            </a:r>
          </a:p>
          <a:p>
            <a:r>
              <a:rPr lang="en-US" sz="2400" dirty="0"/>
              <a:t>Overexertion and bodily reaction: 18,980 </a:t>
            </a:r>
          </a:p>
          <a:p>
            <a:pPr lvl="1"/>
            <a:r>
              <a:rPr lang="en-US" sz="2000" dirty="0"/>
              <a:t>6,310 from overexertion during lifting or lowering</a:t>
            </a:r>
          </a:p>
          <a:p>
            <a:pPr lvl="1"/>
            <a:r>
              <a:rPr lang="en-US" sz="2000" dirty="0"/>
              <a:t>520 from repetitive motion</a:t>
            </a:r>
          </a:p>
          <a:p>
            <a:pPr lvl="1"/>
            <a:endParaRPr lang="en-US" dirty="0"/>
          </a:p>
        </p:txBody>
      </p:sp>
      <p:sp>
        <p:nvSpPr>
          <p:cNvPr id="28" name="Rectangle 2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1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4253EC-09FA-069D-8835-B3694DA00174}"/>
              </a:ext>
            </a:extLst>
          </p:cNvPr>
          <p:cNvSpPr>
            <a:spLocks noGrp="1"/>
          </p:cNvSpPr>
          <p:nvPr>
            <p:ph type="title"/>
          </p:nvPr>
        </p:nvSpPr>
        <p:spPr>
          <a:xfrm>
            <a:off x="370695" y="1683144"/>
            <a:ext cx="2081191" cy="3491712"/>
          </a:xfrm>
        </p:spPr>
        <p:txBody>
          <a:bodyPr>
            <a:normAutofit/>
          </a:bodyPr>
          <a:lstStyle/>
          <a:p>
            <a:r>
              <a:rPr lang="en-US"/>
              <a:t>By the Dollars</a:t>
            </a:r>
            <a:endParaRPr lang="en-US" dirty="0"/>
          </a:p>
        </p:txBody>
      </p:sp>
      <p:sp>
        <p:nvSpPr>
          <p:cNvPr id="3" name="Content Placeholder 2">
            <a:extLst>
              <a:ext uri="{FF2B5EF4-FFF2-40B4-BE49-F238E27FC236}">
                <a16:creationId xmlns:a16="http://schemas.microsoft.com/office/drawing/2014/main" id="{4BB2BBCA-C2AD-7D98-10C0-ACDCE8904D66}"/>
              </a:ext>
            </a:extLst>
          </p:cNvPr>
          <p:cNvSpPr>
            <a:spLocks noGrp="1"/>
          </p:cNvSpPr>
          <p:nvPr>
            <p:ph idx="1"/>
          </p:nvPr>
        </p:nvSpPr>
        <p:spPr>
          <a:xfrm>
            <a:off x="3271204" y="1683143"/>
            <a:ext cx="4970533" cy="3491713"/>
          </a:xfrm>
        </p:spPr>
        <p:txBody>
          <a:bodyPr>
            <a:normAutofit/>
          </a:bodyPr>
          <a:lstStyle/>
          <a:p>
            <a:pPr marL="0" indent="0">
              <a:buNone/>
            </a:pPr>
            <a:r>
              <a:rPr lang="en-US" dirty="0"/>
              <a:t>In 2000, OSHA estimated that $1 of every $3 spent on workers’ compensation stems from ergonomic issues and that the direct costs attributable to MSDs were $15 to $20 billion a year, with total annual costs upwards of $54 billion.</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08653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1344</TotalTime>
  <Words>1919</Words>
  <Application>Microsoft Office PowerPoint</Application>
  <PresentationFormat>On-screen Show (4:3)</PresentationFormat>
  <Paragraphs>252</Paragraphs>
  <Slides>51</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 Narrow</vt:lpstr>
      <vt:lpstr>Calibri</vt:lpstr>
      <vt:lpstr>Corbel</vt:lpstr>
      <vt:lpstr>Lucida Sans Unicode</vt:lpstr>
      <vt:lpstr>Times New Roman</vt:lpstr>
      <vt:lpstr>Wingdings 2</vt:lpstr>
      <vt:lpstr>Frame</vt:lpstr>
      <vt:lpstr>Creating an Ergonomic Worksite</vt:lpstr>
      <vt:lpstr>Objective</vt:lpstr>
      <vt:lpstr>What is Ergonomics?</vt:lpstr>
      <vt:lpstr>What is Ergonomics?</vt:lpstr>
      <vt:lpstr>Sprains</vt:lpstr>
      <vt:lpstr>Strains</vt:lpstr>
      <vt:lpstr>Repetitive Strain Injury</vt:lpstr>
      <vt:lpstr>By the Numbers</vt:lpstr>
      <vt:lpstr>By the Dollars</vt:lpstr>
      <vt:lpstr>PowerPoint Presentation</vt:lpstr>
      <vt:lpstr>PowerPoint Presentation</vt:lpstr>
      <vt:lpstr>Applicable Standards</vt:lpstr>
      <vt:lpstr>Enforcement</vt:lpstr>
      <vt:lpstr>PowerPoint Presentation</vt:lpstr>
      <vt:lpstr>PowerPoint Presentation</vt:lpstr>
      <vt:lpstr>Risk Factors</vt:lpstr>
      <vt:lpstr>PowerPoint Presentation</vt:lpstr>
      <vt:lpstr>Strength Dependent on Posture</vt:lpstr>
      <vt:lpstr>PowerPoint Presentation</vt:lpstr>
      <vt:lpstr>PowerPoint Presentation</vt:lpstr>
      <vt:lpstr>PowerPoint Presentation</vt:lpstr>
      <vt:lpstr>PowerPoint Presentation</vt:lpstr>
      <vt:lpstr>When can you retire?</vt:lpstr>
      <vt:lpstr>Where does your job hurt you?</vt:lpstr>
      <vt:lpstr>How can you extend  your shelf life?</vt:lpstr>
      <vt:lpstr>The Industrial Athlete</vt:lpstr>
      <vt:lpstr>PowerPoint Presentation</vt:lpstr>
      <vt:lpstr>Stretching Basics</vt:lpstr>
      <vt:lpstr>Stretching Basics</vt:lpstr>
      <vt:lpstr>The Practical Approach</vt:lpstr>
      <vt:lpstr>The Practical Approach</vt:lpstr>
      <vt:lpstr>Textbook Lift</vt:lpstr>
      <vt:lpstr>Creating Ergonomic Worksite</vt:lpstr>
      <vt:lpstr>PowerPoint Presentation</vt:lpstr>
      <vt:lpstr>PowerPoint Presentation</vt:lpstr>
      <vt:lpstr>PowerPoint Presentation</vt:lpstr>
      <vt:lpstr>PowerPoint Presentation</vt:lpstr>
      <vt:lpstr>PowerPoint Presentation</vt:lpstr>
      <vt:lpstr>Creating Ergonomic Worksite</vt:lpstr>
      <vt:lpstr>Ergonomic Tools</vt:lpstr>
      <vt:lpstr>The Practical Approach</vt:lpstr>
      <vt:lpstr>The Practical Approach</vt:lpstr>
      <vt:lpstr>PowerPoint Presentation</vt:lpstr>
      <vt:lpstr>Necessity…</vt:lpstr>
      <vt:lpstr>Creating an Ergonomic Worksite</vt:lpstr>
      <vt:lpstr>Creating an Ergonomic Worksite</vt:lpstr>
      <vt:lpstr>Lessons Learned</vt:lpstr>
      <vt:lpstr>Long Term Benefits</vt:lpstr>
      <vt:lpstr>Questions</vt:lpstr>
      <vt:lpstr>Additional Resources</vt:lpstr>
      <vt:lpstr>Contact Information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Sprains, Strains, and Ergonomic Worksites</dc:title>
  <dc:creator>Tracey Alfonsi</dc:creator>
  <cp:lastModifiedBy>Tracey McLenon</cp:lastModifiedBy>
  <cp:revision>88</cp:revision>
  <dcterms:created xsi:type="dcterms:W3CDTF">2007-09-18T12:48:51Z</dcterms:created>
  <dcterms:modified xsi:type="dcterms:W3CDTF">2023-06-15T16:03:41Z</dcterms:modified>
</cp:coreProperties>
</file>